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9" r:id="rId4"/>
    <p:sldMasterId id="2147483703" r:id="rId5"/>
    <p:sldMasterId id="2147483716" r:id="rId6"/>
  </p:sldMasterIdLst>
  <p:notesMasterIdLst>
    <p:notesMasterId r:id="rId29"/>
  </p:notesMasterIdLst>
  <p:sldIdLst>
    <p:sldId id="259" r:id="rId7"/>
    <p:sldId id="293" r:id="rId8"/>
    <p:sldId id="265" r:id="rId9"/>
    <p:sldId id="269" r:id="rId10"/>
    <p:sldId id="267" r:id="rId11"/>
    <p:sldId id="263" r:id="rId12"/>
    <p:sldId id="272" r:id="rId13"/>
    <p:sldId id="285" r:id="rId14"/>
    <p:sldId id="286" r:id="rId15"/>
    <p:sldId id="275" r:id="rId16"/>
    <p:sldId id="292" r:id="rId17"/>
    <p:sldId id="276" r:id="rId18"/>
    <p:sldId id="287" r:id="rId19"/>
    <p:sldId id="288" r:id="rId20"/>
    <p:sldId id="289" r:id="rId21"/>
    <p:sldId id="274" r:id="rId22"/>
    <p:sldId id="279" r:id="rId23"/>
    <p:sldId id="281" r:id="rId24"/>
    <p:sldId id="280" r:id="rId25"/>
    <p:sldId id="282" r:id="rId26"/>
    <p:sldId id="271"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EAD3E-D5CE-43A8-9E6B-59917FF3C194}"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D64B0-B01A-484B-B900-8B127542BE51}" type="slidenum">
              <a:rPr lang="en-US" smtClean="0"/>
              <a:t>‹#›</a:t>
            </a:fld>
            <a:endParaRPr lang="en-US"/>
          </a:p>
        </p:txBody>
      </p:sp>
    </p:spTree>
    <p:extLst>
      <p:ext uri="{BB962C8B-B14F-4D97-AF65-F5344CB8AC3E}">
        <p14:creationId xmlns:p14="http://schemas.microsoft.com/office/powerpoint/2010/main" val="158622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smtClean="0"/>
              <a:t>1</a:t>
            </a:fld>
            <a:endParaRPr lang="en-US"/>
          </a:p>
        </p:txBody>
      </p:sp>
    </p:spTree>
    <p:extLst>
      <p:ext uri="{BB962C8B-B14F-4D97-AF65-F5344CB8AC3E}">
        <p14:creationId xmlns:p14="http://schemas.microsoft.com/office/powerpoint/2010/main" val="138503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2884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388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5560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6981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4090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89127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8391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4303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9130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4486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59213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07992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5954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3756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870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9878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0630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5833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779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A8EE-BE46-464A-B9ED-639C808FE555}"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8831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259-D015-43C0-BC20-B3D61DF33933}"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242327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259-D015-43C0-BC20-B3D61DF33933}"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90454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259-D015-43C0-BC20-B3D61DF33933}"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114702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black">
          <a:xfrm>
            <a:off x="0" y="3162651"/>
            <a:ext cx="12192000" cy="3709608"/>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1"/>
          <p:cNvSpPr>
            <a:spLocks noGrp="1"/>
          </p:cNvSpPr>
          <p:nvPr>
            <p:ph type="ctrTitle" hasCustomPrompt="1"/>
          </p:nvPr>
        </p:nvSpPr>
        <p:spPr bwMode="white">
          <a:xfrm>
            <a:off x="288429" y="3809973"/>
            <a:ext cx="11087801" cy="724065"/>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smtClean="0"/>
              <a:t>Presentation Title Slide </a:t>
            </a:r>
            <a:br>
              <a:rPr lang="en-US" dirty="0" smtClean="0"/>
            </a:br>
            <a:r>
              <a:rPr lang="en-US" dirty="0" smtClean="0"/>
              <a:t>Two Line Max</a:t>
            </a:r>
            <a:endParaRPr lang="en-US" dirty="0"/>
          </a:p>
        </p:txBody>
      </p:sp>
      <p:sp>
        <p:nvSpPr>
          <p:cNvPr id="10" name="Subtitle 2"/>
          <p:cNvSpPr>
            <a:spLocks noGrp="1"/>
          </p:cNvSpPr>
          <p:nvPr>
            <p:ph type="subTitle" idx="1" hasCustomPrompt="1"/>
          </p:nvPr>
        </p:nvSpPr>
        <p:spPr bwMode="white">
          <a:xfrm>
            <a:off x="321985" y="5558393"/>
            <a:ext cx="11087801" cy="609435"/>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DEPARTMENT OR SUBTITLE     |    XX/XX/XX</a:t>
            </a:r>
            <a:endParaRPr lang="en-US" dirty="0"/>
          </a:p>
        </p:txBody>
      </p:sp>
      <p:pic>
        <p:nvPicPr>
          <p:cNvPr id="1026" name="Picture 2" descr="C:\Users\gardel2\Desktop\Brand Approval Reference\Rensselaer Logo Layered Files\RF0010-01 Rensselaer Large Logo\CMYK\PNGs\RF0010-01 Rensselaer Large Logo-with Tagline CMYK-Two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467783" y="779321"/>
            <a:ext cx="4867616" cy="88598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233" y="3111225"/>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97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Bullets">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222" y="1037455"/>
            <a:ext cx="8343900"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 Black</a:t>
            </a:r>
          </a:p>
        </p:txBody>
      </p:sp>
      <p:sp>
        <p:nvSpPr>
          <p:cNvPr id="15" name="Rectangle 14"/>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bwMode="white">
          <a:xfrm>
            <a:off x="3674532" y="638699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Office of Graduate Education</a:t>
            </a:r>
          </a:p>
          <a:p>
            <a:pPr algn="ctr"/>
            <a:r>
              <a:rPr lang="en-US" dirty="0" smtClean="0">
                <a:solidFill>
                  <a:prstClr val="white"/>
                </a:solidFill>
              </a:rPr>
              <a:t>1516 Peoples Ave. Troy NY 12180</a:t>
            </a:r>
          </a:p>
          <a:p>
            <a:pPr algn="ctr"/>
            <a:r>
              <a:rPr lang="en-US" dirty="0" smtClean="0">
                <a:solidFill>
                  <a:prstClr val="white"/>
                </a:solidFill>
              </a:rPr>
              <a:t>(518) 276-3048</a:t>
            </a:r>
            <a:endParaRPr lang="en-US" dirty="0">
              <a:solidFill>
                <a:prstClr val="white"/>
              </a:solidFill>
            </a:endParaRPr>
          </a:p>
        </p:txBody>
      </p:sp>
      <p:sp>
        <p:nvSpPr>
          <p:cNvPr id="18"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p:cNvSpPr>
            <a:spLocks noGrp="1"/>
          </p:cNvSpPr>
          <p:nvPr>
            <p:ph type="body" sz="quarter" idx="14" hasCustomPrompt="1"/>
          </p:nvPr>
        </p:nvSpPr>
        <p:spPr>
          <a:xfrm>
            <a:off x="299222" y="149350"/>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93558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16">
          <p15:clr>
            <a:srgbClr val="FBAE40"/>
          </p15:clr>
        </p15:guide>
        <p15:guide id="4" pos="1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00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9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6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5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38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2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259-D015-43C0-BC20-B3D61DF33933}"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2977015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35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22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72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427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434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black">
          <a:xfrm>
            <a:off x="0" y="3162651"/>
            <a:ext cx="12192000" cy="3709608"/>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ctrTitle" hasCustomPrompt="1"/>
          </p:nvPr>
        </p:nvSpPr>
        <p:spPr bwMode="white">
          <a:xfrm>
            <a:off x="288429" y="3809973"/>
            <a:ext cx="11087801" cy="724065"/>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smtClean="0"/>
              <a:t>Presentation Title Slide </a:t>
            </a:r>
            <a:br>
              <a:rPr lang="en-US" dirty="0" smtClean="0"/>
            </a:br>
            <a:r>
              <a:rPr lang="en-US" dirty="0" smtClean="0"/>
              <a:t>Two Line Max</a:t>
            </a:r>
            <a:endParaRPr lang="en-US" dirty="0"/>
          </a:p>
        </p:txBody>
      </p:sp>
      <p:sp>
        <p:nvSpPr>
          <p:cNvPr id="10" name="Subtitle 2"/>
          <p:cNvSpPr>
            <a:spLocks noGrp="1"/>
          </p:cNvSpPr>
          <p:nvPr>
            <p:ph type="subTitle" idx="1" hasCustomPrompt="1"/>
          </p:nvPr>
        </p:nvSpPr>
        <p:spPr bwMode="white">
          <a:xfrm>
            <a:off x="321985" y="5558393"/>
            <a:ext cx="11087801" cy="609435"/>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DEPARTMENT OR SUBTITLE     |    XX/XX/XX</a:t>
            </a:r>
            <a:endParaRPr lang="en-US" dirty="0"/>
          </a:p>
        </p:txBody>
      </p:sp>
      <p:pic>
        <p:nvPicPr>
          <p:cNvPr id="1026" name="Picture 2" descr="C:\Users\gardel2\Desktop\Brand Approval Reference\Rensselaer Logo Layered Files\RF0010-01 Rensselaer Large Logo\CMYK\PNGs\RF0010-01 Rensselaer Large Logo-with Tagline CMYK-Two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467783" y="779321"/>
            <a:ext cx="4867616" cy="88598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233" y="3111225"/>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194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w/Bullets">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222" y="1037455"/>
            <a:ext cx="8343900"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 Black</a:t>
            </a:r>
          </a:p>
        </p:txBody>
      </p:sp>
      <p:sp>
        <p:nvSpPr>
          <p:cNvPr id="15" name="Rectangle 14"/>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bwMode="white">
          <a:xfrm>
            <a:off x="3674532" y="638699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Office of Graduate Education</a:t>
            </a:r>
          </a:p>
          <a:p>
            <a:pPr algn="ctr"/>
            <a:r>
              <a:rPr lang="en-US" dirty="0" smtClean="0">
                <a:solidFill>
                  <a:prstClr val="white"/>
                </a:solidFill>
              </a:rPr>
              <a:t>1516 Peoples Ave. Troy NY 12180</a:t>
            </a:r>
          </a:p>
          <a:p>
            <a:pPr algn="ctr"/>
            <a:r>
              <a:rPr lang="en-US" dirty="0" smtClean="0">
                <a:solidFill>
                  <a:prstClr val="white"/>
                </a:solidFill>
              </a:rPr>
              <a:t>(518) 276-3048</a:t>
            </a:r>
            <a:endParaRPr lang="en-US" dirty="0">
              <a:solidFill>
                <a:prstClr val="white"/>
              </a:solidFill>
            </a:endParaRPr>
          </a:p>
        </p:txBody>
      </p:sp>
      <p:sp>
        <p:nvSpPr>
          <p:cNvPr id="18"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p:cNvSpPr>
            <a:spLocks noGrp="1"/>
          </p:cNvSpPr>
          <p:nvPr>
            <p:ph type="body" sz="quarter" idx="14" hasCustomPrompt="1"/>
          </p:nvPr>
        </p:nvSpPr>
        <p:spPr>
          <a:xfrm>
            <a:off x="299222" y="149350"/>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92881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16">
          <p15:clr>
            <a:srgbClr val="FBAE40"/>
          </p15:clr>
        </p15:guide>
        <p15:guide id="4" pos="1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763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59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12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259-D015-43C0-BC20-B3D61DF33933}"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829629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196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79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063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611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10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479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107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073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black">
          <a:xfrm>
            <a:off x="0" y="3162651"/>
            <a:ext cx="12192000" cy="3709608"/>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ctrTitle" hasCustomPrompt="1"/>
          </p:nvPr>
        </p:nvSpPr>
        <p:spPr bwMode="white">
          <a:xfrm>
            <a:off x="288429" y="3809973"/>
            <a:ext cx="11087801" cy="724065"/>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smtClean="0"/>
              <a:t>Presentation Title Slide </a:t>
            </a:r>
            <a:br>
              <a:rPr lang="en-US" dirty="0" smtClean="0"/>
            </a:br>
            <a:r>
              <a:rPr lang="en-US" dirty="0" smtClean="0"/>
              <a:t>Two Line Max</a:t>
            </a:r>
            <a:endParaRPr lang="en-US" dirty="0"/>
          </a:p>
        </p:txBody>
      </p:sp>
      <p:sp>
        <p:nvSpPr>
          <p:cNvPr id="10" name="Subtitle 2"/>
          <p:cNvSpPr>
            <a:spLocks noGrp="1"/>
          </p:cNvSpPr>
          <p:nvPr>
            <p:ph type="subTitle" idx="1" hasCustomPrompt="1"/>
          </p:nvPr>
        </p:nvSpPr>
        <p:spPr bwMode="white">
          <a:xfrm>
            <a:off x="321985" y="5558393"/>
            <a:ext cx="11087801" cy="609435"/>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DEPARTMENT OR SUBTITLE     |    XX/XX/XX</a:t>
            </a:r>
            <a:endParaRPr lang="en-US" dirty="0"/>
          </a:p>
        </p:txBody>
      </p:sp>
      <p:pic>
        <p:nvPicPr>
          <p:cNvPr id="1026" name="Picture 2" descr="C:\Users\gardel2\Desktop\Brand Approval Reference\Rensselaer Logo Layered Files\RF0010-01 Rensselaer Large Logo\CMYK\PNGs\RF0010-01 Rensselaer Large Logo-with Tagline CMYK-Two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467783" y="779321"/>
            <a:ext cx="4867616" cy="88598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233" y="3111225"/>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819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w/Bullets">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222" y="1037455"/>
            <a:ext cx="8343900"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 Black</a:t>
            </a:r>
          </a:p>
        </p:txBody>
      </p:sp>
      <p:sp>
        <p:nvSpPr>
          <p:cNvPr id="15" name="Rectangle 14"/>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bwMode="white">
          <a:xfrm>
            <a:off x="3674532" y="638699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Office of Graduate Education</a:t>
            </a:r>
          </a:p>
          <a:p>
            <a:pPr algn="ctr"/>
            <a:r>
              <a:rPr lang="en-US" dirty="0" smtClean="0">
                <a:solidFill>
                  <a:prstClr val="white"/>
                </a:solidFill>
              </a:rPr>
              <a:t>1516 Peoples Ave. Troy NY 12180</a:t>
            </a:r>
          </a:p>
          <a:p>
            <a:pPr algn="ctr"/>
            <a:r>
              <a:rPr lang="en-US" dirty="0" smtClean="0">
                <a:solidFill>
                  <a:prstClr val="white"/>
                </a:solidFill>
              </a:rPr>
              <a:t>(518) 276-3048</a:t>
            </a:r>
            <a:endParaRPr lang="en-US" dirty="0">
              <a:solidFill>
                <a:prstClr val="white"/>
              </a:solidFill>
            </a:endParaRPr>
          </a:p>
        </p:txBody>
      </p:sp>
      <p:sp>
        <p:nvSpPr>
          <p:cNvPr id="18"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p:cNvSpPr>
            <a:spLocks noGrp="1"/>
          </p:cNvSpPr>
          <p:nvPr>
            <p:ph type="body" sz="quarter" idx="14" hasCustomPrompt="1"/>
          </p:nvPr>
        </p:nvSpPr>
        <p:spPr>
          <a:xfrm>
            <a:off x="299222" y="149350"/>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15681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16">
          <p15:clr>
            <a:srgbClr val="FBAE40"/>
          </p15:clr>
        </p15:guide>
        <p15:guide id="4" pos="1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259-D015-43C0-BC20-B3D61DF33933}"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113106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01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633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40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872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21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536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228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115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731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12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259-D015-43C0-BC20-B3D61DF33933}"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36504087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881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black">
          <a:xfrm>
            <a:off x="0" y="3162651"/>
            <a:ext cx="12192000" cy="3709608"/>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ctrTitle" hasCustomPrompt="1"/>
          </p:nvPr>
        </p:nvSpPr>
        <p:spPr bwMode="white">
          <a:xfrm>
            <a:off x="288429" y="3809973"/>
            <a:ext cx="11087801" cy="724065"/>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smtClean="0"/>
              <a:t>Presentation Title Slide </a:t>
            </a:r>
            <a:br>
              <a:rPr lang="en-US" dirty="0" smtClean="0"/>
            </a:br>
            <a:r>
              <a:rPr lang="en-US" dirty="0" smtClean="0"/>
              <a:t>Two Line Max</a:t>
            </a:r>
            <a:endParaRPr lang="en-US" dirty="0"/>
          </a:p>
        </p:txBody>
      </p:sp>
      <p:sp>
        <p:nvSpPr>
          <p:cNvPr id="10" name="Subtitle 2"/>
          <p:cNvSpPr>
            <a:spLocks noGrp="1"/>
          </p:cNvSpPr>
          <p:nvPr>
            <p:ph type="subTitle" idx="1" hasCustomPrompt="1"/>
          </p:nvPr>
        </p:nvSpPr>
        <p:spPr bwMode="white">
          <a:xfrm>
            <a:off x="321985" y="5558393"/>
            <a:ext cx="11087801" cy="609435"/>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DEPARTMENT OR SUBTITLE     |    XX/XX/XX</a:t>
            </a:r>
            <a:endParaRPr lang="en-US" dirty="0"/>
          </a:p>
        </p:txBody>
      </p:sp>
      <p:pic>
        <p:nvPicPr>
          <p:cNvPr id="1026" name="Picture 2" descr="C:\Users\gardel2\Desktop\Brand Approval Reference\Rensselaer Logo Layered Files\RF0010-01 Rensselaer Large Logo\CMYK\PNGs\RF0010-01 Rensselaer Large Logo-with Tagline CMYK-Two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467783" y="779321"/>
            <a:ext cx="4867616" cy="88598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233" y="3111225"/>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30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w/Bullets">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222" y="1037455"/>
            <a:ext cx="8343900"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 Black</a:t>
            </a:r>
          </a:p>
        </p:txBody>
      </p:sp>
      <p:sp>
        <p:nvSpPr>
          <p:cNvPr id="15" name="Rectangle 14"/>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bwMode="white">
          <a:xfrm>
            <a:off x="3674532" y="638699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Office of Graduate Education</a:t>
            </a:r>
          </a:p>
          <a:p>
            <a:pPr algn="ctr"/>
            <a:r>
              <a:rPr lang="en-US" dirty="0" smtClean="0">
                <a:solidFill>
                  <a:prstClr val="white"/>
                </a:solidFill>
              </a:rPr>
              <a:t>1516 Peoples Ave. Troy NY 12180</a:t>
            </a:r>
          </a:p>
          <a:p>
            <a:pPr algn="ctr"/>
            <a:r>
              <a:rPr lang="en-US" dirty="0" smtClean="0">
                <a:solidFill>
                  <a:prstClr val="white"/>
                </a:solidFill>
              </a:rPr>
              <a:t>(518) 276-3048</a:t>
            </a:r>
            <a:endParaRPr lang="en-US" dirty="0">
              <a:solidFill>
                <a:prstClr val="white"/>
              </a:solidFill>
            </a:endParaRPr>
          </a:p>
        </p:txBody>
      </p:sp>
      <p:sp>
        <p:nvSpPr>
          <p:cNvPr id="18"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p:cNvSpPr>
            <a:spLocks noGrp="1"/>
          </p:cNvSpPr>
          <p:nvPr>
            <p:ph type="body" sz="quarter" idx="14" hasCustomPrompt="1"/>
          </p:nvPr>
        </p:nvSpPr>
        <p:spPr>
          <a:xfrm>
            <a:off x="299222" y="149350"/>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86664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16">
          <p15:clr>
            <a:srgbClr val="FBAE40"/>
          </p15:clr>
        </p15:guide>
        <p15:guide id="4" pos="19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372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67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463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557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654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569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59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259-D015-43C0-BC20-B3D61DF33933}"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1538048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966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779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183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386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w/Bullets">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222" y="1037455"/>
            <a:ext cx="8343900"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a:ln>
                  <a:noFill/>
                </a:ln>
                <a:solidFill>
                  <a:prstClr val="black"/>
                </a:solidFill>
                <a:effectLst/>
                <a:uLnTx/>
                <a:uFillTx/>
                <a:latin typeface="+mn-lt"/>
                <a:ea typeface="+mn-ea"/>
                <a:cs typeface="+mn-cs"/>
              </a:rPr>
              <a:t>pt</a:t>
            </a:r>
            <a:r>
              <a:rPr kumimoji="0" lang="en-US" sz="1800" b="0" i="0" u="none" strike="noStrike" kern="1200" cap="none" spc="0" normalizeH="0" baseline="0" noProof="0" dirty="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a:ln>
                  <a:noFill/>
                </a:ln>
                <a:solidFill>
                  <a:prstClr val="black"/>
                </a:solidFill>
                <a:effectLst/>
                <a:uLnTx/>
                <a:uFillTx/>
                <a:latin typeface="+mn-lt"/>
                <a:ea typeface="+mn-ea"/>
                <a:cs typeface="+mn-cs"/>
              </a:rPr>
              <a:t>pt</a:t>
            </a:r>
            <a:r>
              <a:rPr kumimoji="0" lang="en-US" sz="1400" b="0" i="0" u="none" strike="noStrike" kern="1200" cap="none" spc="0" normalizeH="0" baseline="0" noProof="0" dirty="0">
                <a:ln>
                  <a:noFill/>
                </a:ln>
                <a:solidFill>
                  <a:prstClr val="black"/>
                </a:solidFill>
                <a:effectLst/>
                <a:uLnTx/>
                <a:uFillTx/>
                <a:latin typeface="+mn-lt"/>
                <a:ea typeface="+mn-ea"/>
                <a:cs typeface="+mn-cs"/>
              </a:rPr>
              <a:t> – Black</a:t>
            </a:r>
          </a:p>
        </p:txBody>
      </p:sp>
      <p:sp>
        <p:nvSpPr>
          <p:cNvPr id="15" name="Rectangle 14"/>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z="1200" smtClean="0">
                <a:solidFill>
                  <a:srgbClr val="FFFFFF"/>
                </a:solidFill>
                <a:latin typeface="Arial" panose="020B0604020202020204" pitchFamily="34" charset="0"/>
                <a:cs typeface="Arial" panose="020B0604020202020204" pitchFamily="34" charset="0"/>
              </a:rPr>
              <a:pPr/>
              <a:t>2/23/2021</a:t>
            </a:fld>
            <a:endParaRPr lang="en-US" sz="1200" dirty="0">
              <a:solidFill>
                <a:srgbClr val="FFFFFF"/>
              </a:solidFill>
              <a:latin typeface="Arial" panose="020B0604020202020204" pitchFamily="34" charset="0"/>
              <a:cs typeface="Arial" panose="020B0604020202020204" pitchFamily="34" charset="0"/>
            </a:endParaRPr>
          </a:p>
        </p:txBody>
      </p:sp>
      <p:sp>
        <p:nvSpPr>
          <p:cNvPr id="17" name="Footer Placeholder 4"/>
          <p:cNvSpPr txBox="1">
            <a:spLocks/>
          </p:cNvSpPr>
          <p:nvPr userDrawn="1"/>
        </p:nvSpPr>
        <p:spPr bwMode="white">
          <a:xfrm>
            <a:off x="3674532" y="6401917"/>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prstClr val="white"/>
                </a:solidFill>
                <a:latin typeface="Arial" panose="020B0604020202020204" pitchFamily="34" charset="0"/>
                <a:cs typeface="Arial" panose="020B0604020202020204" pitchFamily="34" charset="0"/>
              </a:rPr>
              <a:t>Fall </a:t>
            </a:r>
            <a:r>
              <a:rPr lang="en-US" sz="1200" dirty="0" smtClean="0">
                <a:solidFill>
                  <a:prstClr val="white"/>
                </a:solidFill>
                <a:latin typeface="Arial" panose="020B0604020202020204" pitchFamily="34" charset="0"/>
                <a:cs typeface="Arial" panose="020B0604020202020204" pitchFamily="34" charset="0"/>
              </a:rPr>
              <a:t>2020 </a:t>
            </a:r>
            <a:r>
              <a:rPr lang="en-US" sz="1200" dirty="0" err="1" smtClean="0">
                <a:solidFill>
                  <a:prstClr val="white"/>
                </a:solidFill>
                <a:latin typeface="Arial" panose="020B0604020202020204" pitchFamily="34" charset="0"/>
                <a:cs typeface="Arial" panose="020B0604020202020204" pitchFamily="34" charset="0"/>
              </a:rPr>
              <a:t>SoE</a:t>
            </a:r>
            <a:r>
              <a:rPr lang="en-US" sz="1200" dirty="0" smtClean="0">
                <a:solidFill>
                  <a:prstClr val="white"/>
                </a:solidFill>
                <a:latin typeface="Arial" panose="020B0604020202020204" pitchFamily="34" charset="0"/>
                <a:cs typeface="Arial" panose="020B0604020202020204" pitchFamily="34" charset="0"/>
              </a:rPr>
              <a:t> </a:t>
            </a:r>
            <a:r>
              <a:rPr lang="en-US" sz="1200" dirty="0">
                <a:solidFill>
                  <a:prstClr val="white"/>
                </a:solidFill>
                <a:latin typeface="Arial" panose="020B0604020202020204" pitchFamily="34" charset="0"/>
                <a:cs typeface="Arial" panose="020B0604020202020204" pitchFamily="34" charset="0"/>
              </a:rPr>
              <a:t>&amp; </a:t>
            </a:r>
            <a:r>
              <a:rPr lang="en-US" sz="1200" dirty="0" err="1">
                <a:solidFill>
                  <a:prstClr val="white"/>
                </a:solidFill>
                <a:latin typeface="Arial" panose="020B0604020202020204" pitchFamily="34" charset="0"/>
                <a:cs typeface="Arial" panose="020B0604020202020204" pitchFamily="34" charset="0"/>
              </a:rPr>
              <a:t>SoS</a:t>
            </a:r>
            <a:r>
              <a:rPr lang="en-US" sz="1200" dirty="0">
                <a:solidFill>
                  <a:prstClr val="white"/>
                </a:solidFill>
                <a:latin typeface="Arial" panose="020B0604020202020204" pitchFamily="34" charset="0"/>
                <a:cs typeface="Arial" panose="020B0604020202020204" pitchFamily="34" charset="0"/>
              </a:rPr>
              <a:t> Fellowship Workshop</a:t>
            </a:r>
          </a:p>
        </p:txBody>
      </p:sp>
      <p:sp>
        <p:nvSpPr>
          <p:cNvPr id="18"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1200" smtClean="0">
                <a:solidFill>
                  <a:srgbClr val="FFFFFF"/>
                </a:solidFill>
                <a:latin typeface="Arial" panose="020B0604020202020204" pitchFamily="34" charset="0"/>
                <a:cs typeface="Arial" panose="020B0604020202020204" pitchFamily="34" charset="0"/>
              </a:rPr>
              <a:pPr algn="r"/>
              <a:t>‹#›</a:t>
            </a:fld>
            <a:endParaRPr lang="en-US" sz="900" dirty="0">
              <a:solidFill>
                <a:srgbClr val="FFFFFF"/>
              </a:solidFill>
              <a:latin typeface="Arial" panose="020B0604020202020204" pitchFamily="34" charset="0"/>
              <a:cs typeface="Arial" panose="020B0604020202020204" pitchFamily="34" charset="0"/>
            </a:endParaRPr>
          </a:p>
        </p:txBody>
      </p:sp>
      <p:pic>
        <p:nvPicPr>
          <p:cNvPr id="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p:cNvSpPr>
            <a:spLocks noGrp="1"/>
          </p:cNvSpPr>
          <p:nvPr>
            <p:ph type="body" sz="quarter" idx="14" hasCustomPrompt="1"/>
          </p:nvPr>
        </p:nvSpPr>
        <p:spPr>
          <a:xfrm>
            <a:off x="299222" y="270145"/>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a:t>LEVEL 1 – ARIAL 18 PT – LIGHT GRAY (158/162/162)</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36204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16">
          <p15:clr>
            <a:srgbClr val="FBAE40"/>
          </p15:clr>
        </p15:guide>
        <p15:guide id="4" pos="1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bwMode="black">
          <a:xfrm>
            <a:off x="-1" y="0"/>
            <a:ext cx="12192001" cy="6858000"/>
          </a:xfrm>
          <a:prstGeom prst="rect">
            <a:avLst/>
          </a:prstGeom>
          <a:solidFill>
            <a:srgbClr val="54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p:cNvPicPr>
            <a:picLocks noChangeAspect="1"/>
          </p:cNvPicPr>
          <p:nvPr userDrawn="1"/>
        </p:nvPicPr>
        <p:blipFill rotWithShape="1">
          <a:blip r:embed="rId2" cstate="print">
            <a:duotone>
              <a:prstClr val="black"/>
              <a:schemeClr val="tx1">
                <a:lumMod val="65000"/>
                <a:lumOff val="35000"/>
                <a:tint val="45000"/>
                <a:satMod val="400000"/>
              </a:schemeClr>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6662"/>
          <a:stretch/>
        </p:blipFill>
        <p:spPr>
          <a:xfrm>
            <a:off x="-1" y="1"/>
            <a:ext cx="12192000" cy="6857999"/>
          </a:xfrm>
          <a:prstGeom prst="rect">
            <a:avLst/>
          </a:prstGeom>
          <a:effectLst/>
        </p:spPr>
      </p:pic>
      <p:sp>
        <p:nvSpPr>
          <p:cNvPr id="2" name="Title 1"/>
          <p:cNvSpPr>
            <a:spLocks noGrp="1"/>
          </p:cNvSpPr>
          <p:nvPr>
            <p:ph type="ctrTitle" hasCustomPrompt="1"/>
          </p:nvPr>
        </p:nvSpPr>
        <p:spPr bwMode="white">
          <a:xfrm>
            <a:off x="0" y="1409536"/>
            <a:ext cx="12192000" cy="724065"/>
          </a:xfrm>
          <a:prstGeom prst="rect">
            <a:avLst/>
          </a:prstGeom>
        </p:spPr>
        <p:txBody>
          <a:bodyPr/>
          <a:lstStyle>
            <a:lvl1pPr>
              <a:defRPr sz="5000" b="1" baseline="0">
                <a:solidFill>
                  <a:srgbClr val="FFFFFF"/>
                </a:solidFill>
                <a:effectLst/>
                <a:latin typeface="Arial"/>
                <a:cs typeface="Arial"/>
              </a:defRPr>
            </a:lvl1pPr>
          </a:lstStyle>
          <a:p>
            <a:r>
              <a:rPr lang="en-US" dirty="0" smtClean="0"/>
              <a:t>Presentation Title Slide </a:t>
            </a:r>
            <a:br>
              <a:rPr lang="en-US" dirty="0" smtClean="0"/>
            </a:br>
            <a:r>
              <a:rPr lang="en-US" dirty="0" smtClean="0"/>
              <a:t>Two Line Max</a:t>
            </a:r>
            <a:endParaRPr lang="en-US" dirty="0"/>
          </a:p>
        </p:txBody>
      </p:sp>
      <p:sp>
        <p:nvSpPr>
          <p:cNvPr id="7" name="Subtitle 2"/>
          <p:cNvSpPr>
            <a:spLocks noGrp="1"/>
          </p:cNvSpPr>
          <p:nvPr>
            <p:ph type="subTitle" idx="1"/>
          </p:nvPr>
        </p:nvSpPr>
        <p:spPr bwMode="white">
          <a:xfrm>
            <a:off x="0" y="3470671"/>
            <a:ext cx="12192000" cy="1096433"/>
          </a:xfrm>
          <a:prstGeom prst="rect">
            <a:avLst/>
          </a:prstGeom>
        </p:spPr>
        <p:txBody>
          <a:bodyPr/>
          <a:lstStyle>
            <a:lvl1pPr marL="0" indent="0" algn="ctr">
              <a:buFontTx/>
              <a:buNone/>
              <a:defRPr>
                <a:solidFill>
                  <a:schemeClr val="bg1"/>
                </a:solidFill>
              </a:defRPr>
            </a:lvl1pPr>
          </a:lstStyle>
          <a:p>
            <a:r>
              <a:rPr lang="en-US" sz="1800" dirty="0" smtClean="0"/>
              <a:t>DEPARTMENT OR SUBTITLE</a:t>
            </a:r>
          </a:p>
          <a:p>
            <a:r>
              <a:rPr lang="en-US" sz="1800" dirty="0" smtClean="0"/>
              <a:t>XX/XX/XX</a:t>
            </a:r>
            <a:endParaRPr lang="en-US" sz="1800" dirty="0"/>
          </a:p>
        </p:txBody>
      </p:sp>
      <p:pic>
        <p:nvPicPr>
          <p:cNvPr id="10" name="Picture 2" descr="C:\Users\gardel2\Desktop\Brand Approval Reference\Rensselaer Logo Layered Files\RF0010-01 Rensselaer Large Logo\RGB\PNGs\RF0010-01 Rensselaer Large Logo-with Tagline RGB-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0457" y="5128737"/>
            <a:ext cx="5861051"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056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black">
          <a:xfrm>
            <a:off x="0" y="3162651"/>
            <a:ext cx="12192000" cy="3709608"/>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1"/>
          <p:cNvSpPr>
            <a:spLocks noGrp="1"/>
          </p:cNvSpPr>
          <p:nvPr>
            <p:ph type="ctrTitle" hasCustomPrompt="1"/>
          </p:nvPr>
        </p:nvSpPr>
        <p:spPr bwMode="white">
          <a:xfrm>
            <a:off x="288429" y="3809973"/>
            <a:ext cx="11087801" cy="724065"/>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smtClean="0"/>
              <a:t>Presentation Title Slide </a:t>
            </a:r>
            <a:br>
              <a:rPr lang="en-US" dirty="0" smtClean="0"/>
            </a:br>
            <a:r>
              <a:rPr lang="en-US" dirty="0" smtClean="0"/>
              <a:t>Two Line Max</a:t>
            </a:r>
            <a:endParaRPr lang="en-US" dirty="0"/>
          </a:p>
        </p:txBody>
      </p:sp>
      <p:sp>
        <p:nvSpPr>
          <p:cNvPr id="10" name="Subtitle 2"/>
          <p:cNvSpPr>
            <a:spLocks noGrp="1"/>
          </p:cNvSpPr>
          <p:nvPr>
            <p:ph type="subTitle" idx="1" hasCustomPrompt="1"/>
          </p:nvPr>
        </p:nvSpPr>
        <p:spPr bwMode="white">
          <a:xfrm>
            <a:off x="321985" y="5558393"/>
            <a:ext cx="11087801" cy="609435"/>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DEPARTMENT OR SUBTITLE     |    XX/XX/XX</a:t>
            </a:r>
            <a:endParaRPr lang="en-US" dirty="0"/>
          </a:p>
        </p:txBody>
      </p:sp>
      <p:pic>
        <p:nvPicPr>
          <p:cNvPr id="1026" name="Picture 2" descr="C:\Users\gardel2\Desktop\Brand Approval Reference\Rensselaer Logo Layered Files\RF0010-01 Rensselaer Large Logo\CMYK\PNGs\RF0010-01 Rensselaer Large Logo-with Tagline CMYK-Two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467783" y="779321"/>
            <a:ext cx="4867616" cy="88598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233" y="3111225"/>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119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descr="photo-1442406964439-e46ab8eff7c4.jpg"/>
          <p:cNvPicPr>
            <a:picLocks noChangeAspect="1"/>
          </p:cNvPicPr>
          <p:nvPr userDrawn="1"/>
        </p:nvPicPr>
        <p:blipFill rotWithShape="1">
          <a:blip r:embed="rId2">
            <a:extLst>
              <a:ext uri="{28A0092B-C50C-407E-A947-70E740481C1C}">
                <a14:useLocalDpi xmlns:a14="http://schemas.microsoft.com/office/drawing/2010/main" val="0"/>
              </a:ext>
            </a:extLst>
          </a:blip>
          <a:srcRect l="5462" r="5649"/>
          <a:stretch/>
        </p:blipFill>
        <p:spPr>
          <a:xfrm>
            <a:off x="-1" y="0"/>
            <a:ext cx="12192001" cy="6858000"/>
          </a:xfrm>
          <a:prstGeom prst="rect">
            <a:avLst/>
          </a:prstGeom>
        </p:spPr>
      </p:pic>
      <p:pic>
        <p:nvPicPr>
          <p:cNvPr id="6" name="Picture 2" descr="C:\Users\gardel2\Desktop\PPT Template\Placed\RF0010-01 Rensselaer Large Logo RGB-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6219" y="5860232"/>
            <a:ext cx="3591599" cy="502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bwMode="white">
          <a:xfrm>
            <a:off x="288429" y="3382134"/>
            <a:ext cx="11087801" cy="724065"/>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smtClean="0"/>
              <a:t>Presentation Title Slide </a:t>
            </a:r>
            <a:br>
              <a:rPr lang="en-US" dirty="0" smtClean="0"/>
            </a:br>
            <a:r>
              <a:rPr lang="en-US" dirty="0" smtClean="0"/>
              <a:t>Two Line Max</a:t>
            </a:r>
            <a:endParaRPr lang="en-US" dirty="0"/>
          </a:p>
        </p:txBody>
      </p:sp>
      <p:sp>
        <p:nvSpPr>
          <p:cNvPr id="3" name="Subtitle 2"/>
          <p:cNvSpPr>
            <a:spLocks noGrp="1"/>
          </p:cNvSpPr>
          <p:nvPr>
            <p:ph type="subTitle" idx="1" hasCustomPrompt="1"/>
          </p:nvPr>
        </p:nvSpPr>
        <p:spPr bwMode="white">
          <a:xfrm>
            <a:off x="321985" y="4954385"/>
            <a:ext cx="11087801" cy="609435"/>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DEPARTMENT OR SUBTITLE     |    11/30/17</a:t>
            </a:r>
            <a:endParaRPr lang="en-US" dirty="0"/>
          </a:p>
        </p:txBody>
      </p:sp>
    </p:spTree>
    <p:extLst>
      <p:ext uri="{BB962C8B-B14F-4D97-AF65-F5344CB8AC3E}">
        <p14:creationId xmlns:p14="http://schemas.microsoft.com/office/powerpoint/2010/main" val="771249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Bullets">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222" y="1037455"/>
            <a:ext cx="8343900"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 Black</a:t>
            </a:r>
          </a:p>
        </p:txBody>
      </p:sp>
      <p:sp>
        <p:nvSpPr>
          <p:cNvPr id="15" name="Rectangle 14"/>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bwMode="white">
          <a:xfrm>
            <a:off x="3674532" y="6387955"/>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Office of Graduate Education  </a:t>
            </a:r>
          </a:p>
          <a:p>
            <a:pPr algn="ctr"/>
            <a:r>
              <a:rPr lang="en-US" dirty="0" smtClean="0">
                <a:solidFill>
                  <a:prstClr val="white"/>
                </a:solidFill>
              </a:rPr>
              <a:t>1516 Peoples Ave. Troy NY 12180</a:t>
            </a:r>
          </a:p>
          <a:p>
            <a:pPr algn="ctr"/>
            <a:r>
              <a:rPr lang="en-US" dirty="0" smtClean="0">
                <a:solidFill>
                  <a:prstClr val="white"/>
                </a:solidFill>
              </a:rPr>
              <a:t>(518) 276-3048   </a:t>
            </a:r>
            <a:endParaRPr lang="en-US" dirty="0">
              <a:solidFill>
                <a:prstClr val="white"/>
              </a:solidFill>
            </a:endParaRPr>
          </a:p>
        </p:txBody>
      </p:sp>
      <p:sp>
        <p:nvSpPr>
          <p:cNvPr id="18"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p:cNvSpPr>
            <a:spLocks noGrp="1"/>
          </p:cNvSpPr>
          <p:nvPr>
            <p:ph type="body" sz="quarter" idx="14" hasCustomPrompt="1"/>
          </p:nvPr>
        </p:nvSpPr>
        <p:spPr>
          <a:xfrm>
            <a:off x="299222" y="270145"/>
            <a:ext cx="11099527" cy="525718"/>
          </a:xfrm>
          <a:prstGeom prst="rect">
            <a:avLst/>
          </a:prstGeom>
        </p:spPr>
        <p:txBody>
          <a:bodyPr vert="horz"/>
          <a:lstStyle>
            <a:lvl1pPr marL="0" indent="0">
              <a:spcAft>
                <a:spcPts val="1800"/>
              </a:spcAft>
              <a:buFontTx/>
              <a:buNone/>
              <a:defRPr sz="1800" b="0" spc="100" baseline="0">
                <a:solidFill>
                  <a:srgbClr val="7030A0"/>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351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16">
          <p15:clr>
            <a:srgbClr val="FBAE40"/>
          </p15:clr>
        </p15:guide>
        <p15:guide id="4" pos="19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6096000" y="795864"/>
            <a:ext cx="6096000" cy="5517625"/>
          </a:xfrm>
          <a:prstGeom prst="rect">
            <a:avLst/>
          </a:prstGeom>
        </p:spPr>
        <p:txBody>
          <a:bodyPr/>
          <a:lstStyle/>
          <a:p>
            <a:endParaRPr lang="en-US" dirty="0"/>
          </a:p>
        </p:txBody>
      </p:sp>
      <p:sp>
        <p:nvSpPr>
          <p:cNvPr id="10" name="Text Placeholder 8"/>
          <p:cNvSpPr>
            <a:spLocks noGrp="1"/>
          </p:cNvSpPr>
          <p:nvPr>
            <p:ph type="body" sz="quarter" idx="16" hasCustomPrompt="1"/>
          </p:nvPr>
        </p:nvSpPr>
        <p:spPr>
          <a:xfrm>
            <a:off x="299222" y="270145"/>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rgbClr val="5F6062"/>
                </a:solidFill>
              </a:defRPr>
            </a:lvl2pPr>
            <a:lvl3pPr marL="398463" indent="-171450">
              <a:spcBef>
                <a:spcPts val="600"/>
              </a:spcBef>
              <a:buClr>
                <a:srgbClr val="DB091C"/>
              </a:buClr>
              <a:buFont typeface="Arial" panose="020B0604020202020204" pitchFamily="34" charset="0"/>
              <a:buChar char="−"/>
              <a:defRPr sz="1400" baseline="0">
                <a:solidFill>
                  <a:srgbClr val="5F6062"/>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15" name="Straight Connector 14"/>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21"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22"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4"/>
          <p:cNvSpPr txBox="1">
            <a:spLocks/>
          </p:cNvSpPr>
          <p:nvPr userDrawn="1"/>
        </p:nvSpPr>
        <p:spPr bwMode="white">
          <a:xfrm>
            <a:off x="3674532" y="6387863"/>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Office of Graduate Education</a:t>
            </a:r>
          </a:p>
          <a:p>
            <a:pPr algn="ctr"/>
            <a:r>
              <a:rPr lang="en-US" dirty="0" smtClean="0">
                <a:solidFill>
                  <a:prstClr val="white"/>
                </a:solidFill>
              </a:rPr>
              <a:t>1516 Peoples Ave. Troy NY 12180</a:t>
            </a:r>
          </a:p>
          <a:p>
            <a:pPr algn="ctr"/>
            <a:r>
              <a:rPr lang="en-US" dirty="0" smtClean="0">
                <a:solidFill>
                  <a:prstClr val="white"/>
                </a:solidFill>
              </a:rPr>
              <a:t>518.276.3048</a:t>
            </a:r>
            <a:endParaRPr lang="en-US" dirty="0">
              <a:solidFill>
                <a:prstClr val="white"/>
              </a:solidFill>
            </a:endParaRPr>
          </a:p>
        </p:txBody>
      </p:sp>
      <p:sp>
        <p:nvSpPr>
          <p:cNvPr id="20" name="Text Placeholder 6"/>
          <p:cNvSpPr>
            <a:spLocks noGrp="1"/>
          </p:cNvSpPr>
          <p:nvPr>
            <p:ph type="body" sz="quarter" idx="17" hasCustomPrompt="1"/>
          </p:nvPr>
        </p:nvSpPr>
        <p:spPr>
          <a:xfrm>
            <a:off x="299222" y="1037455"/>
            <a:ext cx="8343900"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 Black</a:t>
            </a:r>
          </a:p>
        </p:txBody>
      </p:sp>
    </p:spTree>
    <p:extLst>
      <p:ext uri="{BB962C8B-B14F-4D97-AF65-F5344CB8AC3E}">
        <p14:creationId xmlns:p14="http://schemas.microsoft.com/office/powerpoint/2010/main" val="3318785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259-D015-43C0-BC20-B3D61DF33933}"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2550523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Photo">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1" y="795864"/>
            <a:ext cx="6096000" cy="5517625"/>
          </a:xfrm>
          <a:prstGeom prst="rect">
            <a:avLst/>
          </a:prstGeom>
        </p:spPr>
        <p:txBody>
          <a:bodyPr/>
          <a:lstStyle/>
          <a:p>
            <a:endParaRPr lang="en-US" dirty="0"/>
          </a:p>
        </p:txBody>
      </p:sp>
      <p:sp>
        <p:nvSpPr>
          <p:cNvPr id="10" name="Text Placeholder 8"/>
          <p:cNvSpPr>
            <a:spLocks noGrp="1"/>
          </p:cNvSpPr>
          <p:nvPr>
            <p:ph type="body" sz="quarter" idx="16" hasCustomPrompt="1"/>
          </p:nvPr>
        </p:nvSpPr>
        <p:spPr>
          <a:xfrm>
            <a:off x="299222" y="270145"/>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rgbClr val="5F6062"/>
                </a:solidFill>
              </a:defRPr>
            </a:lvl2pPr>
            <a:lvl3pPr marL="398463" indent="-171450">
              <a:spcBef>
                <a:spcPts val="600"/>
              </a:spcBef>
              <a:buClr>
                <a:srgbClr val="DB091C"/>
              </a:buClr>
              <a:buFont typeface="Arial" panose="020B0604020202020204" pitchFamily="34" charset="0"/>
              <a:buChar char="−"/>
              <a:defRPr sz="1400" baseline="0">
                <a:solidFill>
                  <a:srgbClr val="5F6062"/>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17" name="Straight Connector 16"/>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5"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22"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8" hasCustomPrompt="1"/>
          </p:nvPr>
        </p:nvSpPr>
        <p:spPr>
          <a:xfrm>
            <a:off x="6420374" y="1037455"/>
            <a:ext cx="5325009"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pt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 Black</a:t>
            </a:r>
          </a:p>
        </p:txBody>
      </p:sp>
    </p:spTree>
    <p:extLst>
      <p:ext uri="{BB962C8B-B14F-4D97-AF65-F5344CB8AC3E}">
        <p14:creationId xmlns:p14="http://schemas.microsoft.com/office/powerpoint/2010/main" val="99453985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Photo">
    <p:spTree>
      <p:nvGrpSpPr>
        <p:cNvPr id="1" name=""/>
        <p:cNvGrpSpPr/>
        <p:nvPr/>
      </p:nvGrpSpPr>
      <p:grpSpPr>
        <a:xfrm>
          <a:off x="0" y="0"/>
          <a:ext cx="0" cy="0"/>
          <a:chOff x="0" y="0"/>
          <a:chExt cx="0" cy="0"/>
        </a:xfrm>
      </p:grpSpPr>
      <p:sp>
        <p:nvSpPr>
          <p:cNvPr id="2" name="Rectangle 1"/>
          <p:cNvSpPr/>
          <p:nvPr userDrawn="1"/>
        </p:nvSpPr>
        <p:spPr>
          <a:xfrm>
            <a:off x="-1" y="0"/>
            <a:ext cx="12192001" cy="6390540"/>
          </a:xfrm>
          <a:prstGeom prst="rect">
            <a:avLst/>
          </a:prstGeom>
          <a:solidFill>
            <a:srgbClr val="54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7" name="Text Placeholder 8"/>
          <p:cNvSpPr>
            <a:spLocks noGrp="1"/>
          </p:cNvSpPr>
          <p:nvPr>
            <p:ph type="body" sz="quarter" idx="14" hasCustomPrompt="1"/>
          </p:nvPr>
        </p:nvSpPr>
        <p:spPr>
          <a:xfrm>
            <a:off x="299222" y="270145"/>
            <a:ext cx="11099527" cy="52571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chemeClr val="bg1"/>
              </a:buClr>
              <a:buFont typeface="Wingdings" panose="05000000000000000000" pitchFamily="2" charset="2"/>
              <a:buChar char="§"/>
              <a:defRPr sz="1800" baseline="0">
                <a:solidFill>
                  <a:schemeClr val="bg1"/>
                </a:solidFill>
              </a:defRPr>
            </a:lvl2pPr>
            <a:lvl3pPr marL="398463" indent="-171450">
              <a:spcBef>
                <a:spcPts val="600"/>
              </a:spcBef>
              <a:buClr>
                <a:schemeClr val="bg1"/>
              </a:buClr>
              <a:buFont typeface="Arial" panose="020B0604020202020204" pitchFamily="34" charset="0"/>
              <a:buChar char="−"/>
              <a:defRPr sz="1400" baseline="0">
                <a:solidFill>
                  <a:schemeClr val="bg1"/>
                </a:solidFill>
              </a:defRPr>
            </a:lvl3pPr>
            <a:lvl4pPr>
              <a:defRPr>
                <a:solidFill>
                  <a:srgbClr val="424242"/>
                </a:solidFill>
              </a:defRPr>
            </a:lvl4pPr>
            <a:lvl5pPr>
              <a:defRPr>
                <a:solidFill>
                  <a:srgbClr val="424242"/>
                </a:solidFill>
              </a:defRPr>
            </a:lvl5pPr>
          </a:lstStyle>
          <a:p>
            <a:pPr lvl="0"/>
            <a:r>
              <a:rPr lang="en-US" dirty="0" smtClean="0"/>
              <a:t>LEVEL 1 – ARIAL 18 PT – LIGHT GRAY (158/162/162)</a:t>
            </a:r>
          </a:p>
        </p:txBody>
      </p:sp>
      <p:cxnSp>
        <p:nvCxnSpPr>
          <p:cNvPr id="20" name="Straight Connector 19"/>
          <p:cNvCxnSpPr/>
          <p:nvPr userDrawn="1"/>
        </p:nvCxnSpPr>
        <p:spPr>
          <a:xfrm>
            <a:off x="0" y="795863"/>
            <a:ext cx="1219200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5"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21"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p:cNvSpPr txBox="1">
            <a:spLocks/>
          </p:cNvSpPr>
          <p:nvPr userDrawn="1"/>
        </p:nvSpPr>
        <p:spPr bwMode="white">
          <a:xfrm>
            <a:off x="3686138" y="661045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INSERT TITLE HERE ]</a:t>
            </a:r>
            <a:endParaRPr lang="en-US" dirty="0">
              <a:solidFill>
                <a:prstClr val="white"/>
              </a:solidFill>
            </a:endParaRPr>
          </a:p>
        </p:txBody>
      </p:sp>
      <p:sp>
        <p:nvSpPr>
          <p:cNvPr id="5" name="Text Placeholder 4"/>
          <p:cNvSpPr>
            <a:spLocks noGrp="1"/>
          </p:cNvSpPr>
          <p:nvPr>
            <p:ph type="body" sz="quarter" idx="15" hasCustomPrompt="1"/>
          </p:nvPr>
        </p:nvSpPr>
        <p:spPr>
          <a:xfrm>
            <a:off x="298451" y="1015776"/>
            <a:ext cx="6817783" cy="1902085"/>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prstClr val="white"/>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prstClr val="white"/>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prstClr val="white"/>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mn-lt"/>
                <a:ea typeface="+mn-ea"/>
                <a:cs typeface="+mn-cs"/>
              </a:rPr>
              <a:t>Level 2 – Arial 18 </a:t>
            </a:r>
            <a:r>
              <a:rPr kumimoji="0" lang="en-US" sz="1800" b="0" i="0" u="none" strike="noStrike" kern="1200" cap="none" spc="0" normalizeH="0" baseline="0" noProof="0" dirty="0" err="1" smtClean="0">
                <a:ln>
                  <a:noFill/>
                </a:ln>
                <a:solidFill>
                  <a:prstClr val="white"/>
                </a:solidFill>
                <a:effectLst/>
                <a:uLnTx/>
                <a:uFillTx/>
                <a:latin typeface="+mn-lt"/>
                <a:ea typeface="+mn-ea"/>
                <a:cs typeface="+mn-cs"/>
              </a:rPr>
              <a:t>pt</a:t>
            </a:r>
            <a:r>
              <a:rPr kumimoji="0" lang="en-US" sz="1800" b="0" i="0" u="none" strike="noStrike" kern="1200" cap="none" spc="0" normalizeH="0" baseline="0" noProof="0" dirty="0" smtClean="0">
                <a:ln>
                  <a:noFill/>
                </a:ln>
                <a:solidFill>
                  <a:prstClr val="white"/>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prstClr val="white"/>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solidFill>
                <a:effectLst/>
                <a:uLnTx/>
                <a:uFillTx/>
                <a:latin typeface="+mn-lt"/>
                <a:ea typeface="+mn-ea"/>
                <a:cs typeface="+mn-cs"/>
              </a:rPr>
              <a:t>Level 3 – Arial 14 </a:t>
            </a:r>
            <a:r>
              <a:rPr kumimoji="0" lang="en-US" sz="1400" b="0" i="0" u="none" strike="noStrike" kern="1200" cap="none" spc="0" normalizeH="0" baseline="0" noProof="0" dirty="0" err="1" smtClean="0">
                <a:ln>
                  <a:noFill/>
                </a:ln>
                <a:solidFill>
                  <a:prstClr val="white"/>
                </a:solidFill>
                <a:effectLst/>
                <a:uLnTx/>
                <a:uFillTx/>
                <a:latin typeface="+mn-lt"/>
                <a:ea typeface="+mn-ea"/>
                <a:cs typeface="+mn-cs"/>
              </a:rPr>
              <a:t>pt</a:t>
            </a:r>
            <a:r>
              <a:rPr kumimoji="0" lang="en-US" sz="1400" b="0" i="0" u="none" strike="noStrike" kern="1200" cap="none" spc="0" normalizeH="0" baseline="0" noProof="0" dirty="0" smtClean="0">
                <a:ln>
                  <a:noFill/>
                </a:ln>
                <a:solidFill>
                  <a:prstClr val="white"/>
                </a:solidFill>
                <a:effectLst/>
                <a:uLnTx/>
                <a:uFillTx/>
                <a:latin typeface="+mn-lt"/>
                <a:ea typeface="+mn-ea"/>
                <a:cs typeface="+mn-cs"/>
              </a:rPr>
              <a:t> – Black</a:t>
            </a:r>
          </a:p>
        </p:txBody>
      </p:sp>
    </p:spTree>
    <p:extLst>
      <p:ext uri="{BB962C8B-B14F-4D97-AF65-F5344CB8AC3E}">
        <p14:creationId xmlns:p14="http://schemas.microsoft.com/office/powerpoint/2010/main" val="19069558"/>
      </p:ext>
    </p:extLst>
  </p:cSld>
  <p:clrMapOvr>
    <a:masterClrMapping/>
  </p:clrMapOvr>
  <p:extLst>
    <p:ext uri="{DCECCB84-F9BA-43D5-87BE-67443E8EF086}">
      <p15:sldGuideLst xmlns:p15="http://schemas.microsoft.com/office/powerpoint/2012/main">
        <p15:guide id="1" orient="horz" pos="648">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313488"/>
          </a:xfrm>
          <a:prstGeom prst="rect">
            <a:avLst/>
          </a:prstGeom>
        </p:spPr>
        <p:txBody>
          <a:bodyPr vert="horz"/>
          <a:lstStyle>
            <a:lvl1pPr marL="0" indent="0">
              <a:buNone/>
              <a:defRPr/>
            </a:lvl1pPr>
          </a:lstStyle>
          <a:p>
            <a:endParaRPr lang="en-US" dirty="0"/>
          </a:p>
        </p:txBody>
      </p:sp>
      <p:sp>
        <p:nvSpPr>
          <p:cNvPr id="2" name="Title 1"/>
          <p:cNvSpPr>
            <a:spLocks noGrp="1"/>
          </p:cNvSpPr>
          <p:nvPr>
            <p:ph type="title" hasCustomPrompt="1"/>
          </p:nvPr>
        </p:nvSpPr>
        <p:spPr>
          <a:xfrm>
            <a:off x="293671" y="4535108"/>
            <a:ext cx="10972800" cy="1143000"/>
          </a:xfrm>
          <a:prstGeom prst="rect">
            <a:avLst/>
          </a:prstGeom>
        </p:spPr>
        <p:txBody>
          <a:bodyPr vert="horz"/>
          <a:lstStyle>
            <a:lvl1pPr algn="l">
              <a:defRPr sz="5400"/>
            </a:lvl1pPr>
          </a:lstStyle>
          <a:p>
            <a:pPr>
              <a:lnSpc>
                <a:spcPct val="80000"/>
              </a:lnSpc>
            </a:pPr>
            <a:r>
              <a:rPr lang="en-US" sz="4400" b="1" dirty="0" smtClean="0">
                <a:solidFill>
                  <a:schemeClr val="bg1"/>
                </a:solidFill>
                <a:effectLst>
                  <a:outerShdw blurRad="50800" dist="38100" dir="2700000" algn="tl" rotWithShape="0">
                    <a:prstClr val="black">
                      <a:alpha val="40000"/>
                    </a:prstClr>
                  </a:outerShdw>
                </a:effectLst>
              </a:rPr>
              <a:t>“</a:t>
            </a:r>
            <a:r>
              <a:rPr lang="en-US" sz="3600" b="1" dirty="0" smtClean="0">
                <a:solidFill>
                  <a:schemeClr val="bg1"/>
                </a:solidFill>
                <a:effectLst>
                  <a:outerShdw blurRad="50800" dist="38100" dir="2700000" algn="tl" rotWithShape="0">
                    <a:prstClr val="black">
                      <a:alpha val="40000"/>
                    </a:prstClr>
                  </a:outerShdw>
                </a:effectLst>
              </a:rPr>
              <a:t>This is an excellent location </a:t>
            </a:r>
            <a:br>
              <a:rPr lang="en-US" sz="3600" b="1" dirty="0" smtClean="0">
                <a:solidFill>
                  <a:schemeClr val="bg1"/>
                </a:solidFill>
                <a:effectLst>
                  <a:outerShdw blurRad="50800" dist="38100" dir="2700000" algn="tl" rotWithShape="0">
                    <a:prstClr val="black">
                      <a:alpha val="40000"/>
                    </a:prstClr>
                  </a:outerShdw>
                </a:effectLst>
              </a:rPr>
            </a:br>
            <a:r>
              <a:rPr lang="en-US" sz="3600" b="1" dirty="0" smtClean="0">
                <a:solidFill>
                  <a:schemeClr val="bg1"/>
                </a:solidFill>
                <a:effectLst>
                  <a:outerShdw blurRad="50800" dist="38100" dir="2700000" algn="tl" rotWithShape="0">
                    <a:prstClr val="black">
                      <a:alpha val="40000"/>
                    </a:prstClr>
                  </a:outerShdw>
                </a:effectLst>
              </a:rPr>
              <a:t>  for a quote.</a:t>
            </a:r>
            <a:r>
              <a:rPr lang="en-US" sz="4400" b="1" dirty="0" smtClean="0">
                <a:solidFill>
                  <a:schemeClr val="bg1"/>
                </a:solidFill>
                <a:effectLst>
                  <a:outerShdw blurRad="50800" dist="38100" dir="2700000" algn="tl" rotWithShape="0">
                    <a:prstClr val="black">
                      <a:alpha val="40000"/>
                    </a:prstClr>
                  </a:outerShdw>
                </a:effectLst>
              </a:rPr>
              <a:t>”</a:t>
            </a:r>
            <a:endParaRPr lang="en-US" sz="4400" b="1" dirty="0">
              <a:solidFill>
                <a:schemeClr val="bg1"/>
              </a:solidFill>
              <a:effectLst>
                <a:outerShdw blurRad="50800" dist="38100" dir="2700000" algn="tl" rotWithShape="0">
                  <a:prstClr val="black">
                    <a:alpha val="40000"/>
                  </a:prstClr>
                </a:outerShdw>
              </a:effectLst>
            </a:endParaRPr>
          </a:p>
        </p:txBody>
      </p:sp>
      <p:sp>
        <p:nvSpPr>
          <p:cNvPr id="12" name="Rectangle 11"/>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5"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userDrawn="1"/>
        </p:nvSpPr>
        <p:spPr bwMode="white">
          <a:xfrm>
            <a:off x="3686138" y="661045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INSERT TITLE HERE ]</a:t>
            </a:r>
            <a:endParaRPr lang="en-US" dirty="0">
              <a:solidFill>
                <a:prstClr val="white"/>
              </a:solidFill>
            </a:endParaRPr>
          </a:p>
        </p:txBody>
      </p:sp>
    </p:spTree>
    <p:extLst>
      <p:ext uri="{BB962C8B-B14F-4D97-AF65-F5344CB8AC3E}">
        <p14:creationId xmlns:p14="http://schemas.microsoft.com/office/powerpoint/2010/main" val="198525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13" name="Straight Connector 12"/>
          <p:cNvCxnSpPr/>
          <p:nvPr userDrawn="1"/>
        </p:nvCxnSpPr>
        <p:spPr>
          <a:xfrm>
            <a:off x="-5232" y="3686578"/>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userDrawn="1"/>
        </p:nvSpPr>
        <p:spPr>
          <a:xfrm>
            <a:off x="285674" y="1120886"/>
            <a:ext cx="11087801" cy="724065"/>
          </a:xfrm>
          <a:prstGeom prst="rect">
            <a:avLst/>
          </a:prstGeom>
          <a:ln>
            <a:noFill/>
          </a:ln>
        </p:spPr>
        <p:txBody>
          <a:bodyPr/>
          <a:lstStyle>
            <a:lvl1pPr algn="l" defTabSz="457200" rtl="0" eaLnBrk="1" latinLnBrk="0" hangingPunct="1">
              <a:spcBef>
                <a:spcPct val="0"/>
              </a:spcBef>
              <a:buNone/>
              <a:defRPr sz="5000" b="1" kern="1200" spc="0" baseline="0">
                <a:solidFill>
                  <a:srgbClr val="FFFFFF"/>
                </a:solidFill>
                <a:effectLst/>
                <a:latin typeface="Arial"/>
                <a:ea typeface="+mj-ea"/>
                <a:cs typeface="Arial"/>
              </a:defRPr>
            </a:lvl1pPr>
          </a:lstStyle>
          <a:p>
            <a:r>
              <a:rPr lang="en-US" sz="4800" dirty="0" smtClean="0">
                <a:solidFill>
                  <a:srgbClr val="54585A"/>
                </a:solidFill>
              </a:rPr>
              <a:t>Divider Slide 1</a:t>
            </a:r>
            <a:br>
              <a:rPr lang="en-US" sz="4800" dirty="0" smtClean="0">
                <a:solidFill>
                  <a:srgbClr val="54585A"/>
                </a:solidFill>
              </a:rPr>
            </a:br>
            <a:r>
              <a:rPr lang="en-US" sz="4800" dirty="0" smtClean="0">
                <a:solidFill>
                  <a:srgbClr val="54585A"/>
                </a:solidFill>
              </a:rPr>
              <a:t>Two Lines Max</a:t>
            </a:r>
            <a:endParaRPr lang="en-US" sz="4800" dirty="0">
              <a:solidFill>
                <a:srgbClr val="54585A"/>
              </a:solidFill>
            </a:endParaRPr>
          </a:p>
        </p:txBody>
      </p:sp>
      <p:sp>
        <p:nvSpPr>
          <p:cNvPr id="11" name="Rectangle 10"/>
          <p:cNvSpPr/>
          <p:nvPr userDrawn="1"/>
        </p:nvSpPr>
        <p:spPr bwMode="black">
          <a:xfrm>
            <a:off x="1" y="3738004"/>
            <a:ext cx="12192000" cy="3141491"/>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8"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userDrawn="1"/>
        </p:nvSpPr>
        <p:spPr bwMode="white">
          <a:xfrm>
            <a:off x="3686138" y="661045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INSERT TITLE HERE ]</a:t>
            </a:r>
            <a:endParaRPr lang="en-US" dirty="0">
              <a:solidFill>
                <a:prstClr val="white"/>
              </a:solidFill>
            </a:endParaRPr>
          </a:p>
        </p:txBody>
      </p:sp>
    </p:spTree>
    <p:extLst>
      <p:ext uri="{BB962C8B-B14F-4D97-AF65-F5344CB8AC3E}">
        <p14:creationId xmlns:p14="http://schemas.microsoft.com/office/powerpoint/2010/main" val="3759096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0" y="1"/>
            <a:ext cx="12192000" cy="6372224"/>
          </a:xfrm>
          <a:prstGeom prst="rect">
            <a:avLst/>
          </a:prstGeom>
          <a:solidFill>
            <a:srgbClr val="54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1"/>
          <p:cNvSpPr>
            <a:spLocks noGrp="1"/>
          </p:cNvSpPr>
          <p:nvPr>
            <p:ph type="ctrTitle" hasCustomPrompt="1"/>
          </p:nvPr>
        </p:nvSpPr>
        <p:spPr>
          <a:xfrm>
            <a:off x="285674" y="1120886"/>
            <a:ext cx="11087801" cy="724065"/>
          </a:xfrm>
          <a:prstGeom prst="rect">
            <a:avLst/>
          </a:prstGeom>
          <a:ln>
            <a:noFill/>
          </a:ln>
        </p:spPr>
        <p:txBody>
          <a:bodyPr/>
          <a:lstStyle>
            <a:lvl1pPr algn="l">
              <a:defRPr sz="5000" b="1" spc="0" baseline="0">
                <a:solidFill>
                  <a:srgbClr val="FFFFFF"/>
                </a:solidFill>
                <a:effectLst/>
                <a:latin typeface="Arial"/>
                <a:cs typeface="Arial"/>
              </a:defRPr>
            </a:lvl1pPr>
          </a:lstStyle>
          <a:p>
            <a:r>
              <a:rPr lang="en-US" dirty="0" smtClean="0"/>
              <a:t>Divider Slide 1</a:t>
            </a:r>
            <a:br>
              <a:rPr lang="en-US" dirty="0" smtClean="0"/>
            </a:br>
            <a:r>
              <a:rPr lang="en-US" dirty="0" smtClean="0"/>
              <a:t>Two Lines Max</a:t>
            </a:r>
            <a:endParaRPr lang="en-US" dirty="0"/>
          </a:p>
        </p:txBody>
      </p:sp>
      <p:sp>
        <p:nvSpPr>
          <p:cNvPr id="12" name="Rectangle 11"/>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9"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20"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userDrawn="1"/>
        </p:nvSpPr>
        <p:spPr bwMode="white">
          <a:xfrm>
            <a:off x="3686138" y="6610452"/>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 INSERT TITLE HERE ]</a:t>
            </a:r>
            <a:endParaRPr lang="en-US" dirty="0">
              <a:solidFill>
                <a:prstClr val="white"/>
              </a:solidFill>
            </a:endParaRPr>
          </a:p>
        </p:txBody>
      </p:sp>
    </p:spTree>
    <p:extLst>
      <p:ext uri="{BB962C8B-B14F-4D97-AF65-F5344CB8AC3E}">
        <p14:creationId xmlns:p14="http://schemas.microsoft.com/office/powerpoint/2010/main" val="42845391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5674" y="1120886"/>
            <a:ext cx="11087801" cy="724065"/>
          </a:xfrm>
          <a:prstGeom prst="rect">
            <a:avLst/>
          </a:prstGeom>
          <a:ln>
            <a:noFill/>
          </a:ln>
        </p:spPr>
        <p:txBody>
          <a:bodyPr/>
          <a:lstStyle>
            <a:lvl1pPr algn="l">
              <a:defRPr sz="5000" b="1" spc="0" baseline="0">
                <a:solidFill>
                  <a:srgbClr val="FFFFFF"/>
                </a:solidFill>
                <a:effectLst/>
                <a:latin typeface="Arial"/>
                <a:cs typeface="Arial"/>
              </a:defRPr>
            </a:lvl1pPr>
          </a:lstStyle>
          <a:p>
            <a:r>
              <a:rPr lang="en-US" dirty="0" smtClean="0"/>
              <a:t>Divider Slide 1</a:t>
            </a:r>
            <a:br>
              <a:rPr lang="en-US" dirty="0" smtClean="0"/>
            </a:br>
            <a:r>
              <a:rPr lang="en-US" dirty="0" smtClean="0"/>
              <a:t>Two Lines Max</a:t>
            </a:r>
            <a:endParaRPr lang="en-US" dirty="0"/>
          </a:p>
        </p:txBody>
      </p:sp>
      <p:sp>
        <p:nvSpPr>
          <p:cNvPr id="11" name="Rectangle 10"/>
          <p:cNvSpPr/>
          <p:nvPr userDrawn="1"/>
        </p:nvSpPr>
        <p:spPr bwMode="black">
          <a:xfrm>
            <a:off x="-1" y="6313488"/>
            <a:ext cx="12192001" cy="566006"/>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Date Placeholder 3"/>
          <p:cNvSpPr txBox="1">
            <a:spLocks/>
          </p:cNvSpPr>
          <p:nvPr userDrawn="1"/>
        </p:nvSpPr>
        <p:spPr bwMode="white">
          <a:xfrm>
            <a:off x="9008533" y="661045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4" name="Slide Number Placeholder 5"/>
          <p:cNvSpPr txBox="1">
            <a:spLocks/>
          </p:cNvSpPr>
          <p:nvPr userDrawn="1"/>
        </p:nvSpPr>
        <p:spPr bwMode="white">
          <a:xfrm>
            <a:off x="9008533" y="639054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9" name="Picture 2" descr="C:\Users\gardel2\Desktop\Brand Approval Reference\RF0010 Rensselaer Logos\RF0010-02 Rensselaer Small Logo\RGB\PNGs\RF0010-02 RPI Small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568" y="6442953"/>
            <a:ext cx="2188633" cy="3070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userDrawn="1"/>
        </p:nvSpPr>
        <p:spPr bwMode="white">
          <a:xfrm>
            <a:off x="3674532" y="6387955"/>
            <a:ext cx="4842933"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Office of Graduate Education</a:t>
            </a:r>
          </a:p>
          <a:p>
            <a:pPr algn="ctr"/>
            <a:r>
              <a:rPr lang="en-US" dirty="0" smtClean="0">
                <a:solidFill>
                  <a:prstClr val="white"/>
                </a:solidFill>
              </a:rPr>
              <a:t>1516 People Ave. Troy NY 12180</a:t>
            </a:r>
          </a:p>
          <a:p>
            <a:pPr algn="ctr"/>
            <a:r>
              <a:rPr lang="en-US" dirty="0" smtClean="0">
                <a:solidFill>
                  <a:prstClr val="white"/>
                </a:solidFill>
              </a:rPr>
              <a:t>518.276.3048</a:t>
            </a:r>
          </a:p>
        </p:txBody>
      </p:sp>
    </p:spTree>
    <p:extLst>
      <p:ext uri="{BB962C8B-B14F-4D97-AF65-F5344CB8AC3E}">
        <p14:creationId xmlns:p14="http://schemas.microsoft.com/office/powerpoint/2010/main" val="163075636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bwMode="black">
          <a:xfrm>
            <a:off x="1" y="0"/>
            <a:ext cx="12192001" cy="6858000"/>
          </a:xfrm>
          <a:prstGeom prst="rect">
            <a:avLst/>
          </a:prstGeom>
          <a:solidFill>
            <a:srgbClr val="5458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p:cNvPicPr>
            <a:picLocks noChangeAspect="1"/>
          </p:cNvPicPr>
          <p:nvPr userDrawn="1"/>
        </p:nvPicPr>
        <p:blipFill rotWithShape="1">
          <a:blip r:embed="rId2" cstate="print">
            <a:duotone>
              <a:prstClr val="black"/>
              <a:schemeClr val="tx1">
                <a:lumMod val="65000"/>
                <a:lumOff val="35000"/>
                <a:tint val="45000"/>
                <a:satMod val="400000"/>
              </a:schemeClr>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r="6662"/>
          <a:stretch/>
        </p:blipFill>
        <p:spPr>
          <a:xfrm>
            <a:off x="4233" y="1"/>
            <a:ext cx="12192000" cy="6857999"/>
          </a:xfrm>
          <a:prstGeom prst="rect">
            <a:avLst/>
          </a:prstGeom>
          <a:effectLst/>
        </p:spPr>
      </p:pic>
      <p:pic>
        <p:nvPicPr>
          <p:cNvPr id="2050" name="Picture 2" descr="C:\Users\gardel2\Desktop\PPT Template\Placed\RF0010-01 Rensselaer Large Logo-with Tagline RGB-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00514" y="2700991"/>
            <a:ext cx="7999439" cy="145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7875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Rectangle 7"/>
          <p:cNvSpPr/>
          <p:nvPr userDrawn="1"/>
        </p:nvSpPr>
        <p:spPr bwMode="black">
          <a:xfrm>
            <a:off x="1" y="0"/>
            <a:ext cx="12192001" cy="6858000"/>
          </a:xfrm>
          <a:prstGeom prst="rect">
            <a:avLst/>
          </a:prstGeom>
          <a:solidFill>
            <a:srgbClr val="D600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050" name="Picture 2" descr="C:\Users\gardel2\Desktop\PPT Template\Placed\RF0010-01 Rensselaer Large Logo-with Tagline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00514" y="2700991"/>
            <a:ext cx="7999439" cy="145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16676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pPr defTabSz="457200"/>
            <a:fld id="{FE8ABBB6-B5F5-4139-B024-24462611804B}" type="datetimeFigureOut">
              <a:rPr lang="en-US" smtClean="0">
                <a:solidFill>
                  <a:prstClr val="black"/>
                </a:solidFill>
              </a:rPr>
              <a:pPr defTabSz="457200"/>
              <a:t>2/23/2021</a:t>
            </a:fld>
            <a:endParaRPr lang="en-US">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pPr defTabSz="457200"/>
            <a:fld id="{E64C1B3C-6EA0-4FBD-9AA1-621E524E791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129079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ontent w/Bullets">
    <p:spTree>
      <p:nvGrpSpPr>
        <p:cNvPr id="1" name=""/>
        <p:cNvGrpSpPr/>
        <p:nvPr/>
      </p:nvGrpSpPr>
      <p:grpSpPr>
        <a:xfrm>
          <a:off x="0" y="0"/>
          <a:ext cx="0" cy="0"/>
          <a:chOff x="0" y="0"/>
          <a:chExt cx="0" cy="0"/>
        </a:xfrm>
      </p:grpSpPr>
      <p:sp>
        <p:nvSpPr>
          <p:cNvPr id="15" name="Rectangle 14"/>
          <p:cNvSpPr/>
          <p:nvPr userDrawn="1"/>
        </p:nvSpPr>
        <p:spPr>
          <a:xfrm>
            <a:off x="-1" y="6150798"/>
            <a:ext cx="12192001" cy="728699"/>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Date Placeholder 3"/>
          <p:cNvSpPr txBox="1">
            <a:spLocks/>
          </p:cNvSpPr>
          <p:nvPr userDrawn="1"/>
        </p:nvSpPr>
        <p:spPr>
          <a:xfrm>
            <a:off x="9008533" y="651456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a:xfrm>
            <a:off x="4165600" y="6514563"/>
            <a:ext cx="3860800" cy="124237"/>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prstClr val="white"/>
                </a:solidFill>
              </a:rPr>
              <a:t>{ INSERT TITLE HERE ]</a:t>
            </a:r>
          </a:p>
        </p:txBody>
      </p:sp>
      <p:sp>
        <p:nvSpPr>
          <p:cNvPr id="18" name="Slide Number Placeholder 5"/>
          <p:cNvSpPr txBox="1">
            <a:spLocks/>
          </p:cNvSpPr>
          <p:nvPr userDrawn="1"/>
        </p:nvSpPr>
        <p:spPr>
          <a:xfrm>
            <a:off x="9008533" y="629465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sp>
        <p:nvSpPr>
          <p:cNvPr id="8" name="Text Placeholder 8"/>
          <p:cNvSpPr>
            <a:spLocks noGrp="1"/>
          </p:cNvSpPr>
          <p:nvPr>
            <p:ph type="body" sz="quarter" idx="14" hasCustomPrompt="1"/>
          </p:nvPr>
        </p:nvSpPr>
        <p:spPr>
          <a:xfrm>
            <a:off x="299223" y="270146"/>
            <a:ext cx="11099527" cy="4025900"/>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a:t>LEVEL 1 – ARIAL 18 PT – LIGHT GRAY (158/162/162)</a:t>
            </a:r>
          </a:p>
          <a:p>
            <a:pPr lvl="1"/>
            <a:r>
              <a:rPr lang="en-US" dirty="0"/>
              <a:t>Level 2 – Arial 18 </a:t>
            </a:r>
            <a:r>
              <a:rPr lang="en-US" dirty="0" err="1"/>
              <a:t>pt</a:t>
            </a:r>
            <a:r>
              <a:rPr lang="en-US" dirty="0"/>
              <a:t> – Black</a:t>
            </a:r>
          </a:p>
          <a:p>
            <a:pPr lvl="2"/>
            <a:r>
              <a:rPr lang="en-US" dirty="0"/>
              <a:t>Level 3 – Arial 14 </a:t>
            </a:r>
            <a:r>
              <a:rPr lang="en-US" dirty="0" err="1"/>
              <a:t>pt</a:t>
            </a:r>
            <a:r>
              <a:rPr lang="en-US" dirty="0"/>
              <a:t> – Black</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pic>
        <p:nvPicPr>
          <p:cNvPr id="11"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3870" y="6294159"/>
            <a:ext cx="2134121" cy="39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8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259-D015-43C0-BC20-B3D61DF33933}"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3750367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Content w/Bullets">
    <p:spTree>
      <p:nvGrpSpPr>
        <p:cNvPr id="1" name=""/>
        <p:cNvGrpSpPr/>
        <p:nvPr/>
      </p:nvGrpSpPr>
      <p:grpSpPr>
        <a:xfrm>
          <a:off x="0" y="0"/>
          <a:ext cx="0" cy="0"/>
          <a:chOff x="0" y="0"/>
          <a:chExt cx="0" cy="0"/>
        </a:xfrm>
      </p:grpSpPr>
      <p:sp>
        <p:nvSpPr>
          <p:cNvPr id="15" name="Rectangle 14"/>
          <p:cNvSpPr/>
          <p:nvPr userDrawn="1"/>
        </p:nvSpPr>
        <p:spPr>
          <a:xfrm>
            <a:off x="-1" y="6150798"/>
            <a:ext cx="12192001" cy="728699"/>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Date Placeholder 3"/>
          <p:cNvSpPr txBox="1">
            <a:spLocks/>
          </p:cNvSpPr>
          <p:nvPr userDrawn="1"/>
        </p:nvSpPr>
        <p:spPr>
          <a:xfrm>
            <a:off x="9008533" y="651456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a:xfrm>
            <a:off x="4165600" y="6514563"/>
            <a:ext cx="3860800" cy="124237"/>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prstClr val="white"/>
                </a:solidFill>
              </a:rPr>
              <a:t>{ INSERT TITLE HERE ]</a:t>
            </a:r>
          </a:p>
        </p:txBody>
      </p:sp>
      <p:sp>
        <p:nvSpPr>
          <p:cNvPr id="18" name="Slide Number Placeholder 5"/>
          <p:cNvSpPr txBox="1">
            <a:spLocks/>
          </p:cNvSpPr>
          <p:nvPr userDrawn="1"/>
        </p:nvSpPr>
        <p:spPr>
          <a:xfrm>
            <a:off x="9008533" y="629465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sp>
        <p:nvSpPr>
          <p:cNvPr id="8" name="Text Placeholder 8"/>
          <p:cNvSpPr>
            <a:spLocks noGrp="1"/>
          </p:cNvSpPr>
          <p:nvPr>
            <p:ph type="body" sz="quarter" idx="14" hasCustomPrompt="1"/>
          </p:nvPr>
        </p:nvSpPr>
        <p:spPr>
          <a:xfrm>
            <a:off x="299223" y="270146"/>
            <a:ext cx="11099527" cy="4025900"/>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a:t>LEVEL 1 – ARIAL 18 PT – LIGHT GRAY (158/162/162)</a:t>
            </a:r>
          </a:p>
          <a:p>
            <a:pPr lvl="1"/>
            <a:r>
              <a:rPr lang="en-US" dirty="0"/>
              <a:t>Level 2 – Arial 18 </a:t>
            </a:r>
            <a:r>
              <a:rPr lang="en-US" dirty="0" err="1"/>
              <a:t>pt</a:t>
            </a:r>
            <a:r>
              <a:rPr lang="en-US" dirty="0"/>
              <a:t> – Black</a:t>
            </a:r>
          </a:p>
          <a:p>
            <a:pPr lvl="2"/>
            <a:r>
              <a:rPr lang="en-US" dirty="0"/>
              <a:t>Level 3 – Arial 14 </a:t>
            </a:r>
            <a:r>
              <a:rPr lang="en-US" dirty="0" err="1"/>
              <a:t>pt</a:t>
            </a:r>
            <a:r>
              <a:rPr lang="en-US" dirty="0"/>
              <a:t> – Black</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pic>
        <p:nvPicPr>
          <p:cNvPr id="11"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3870" y="6294159"/>
            <a:ext cx="2134121" cy="39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95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Content w/Bullets">
    <p:spTree>
      <p:nvGrpSpPr>
        <p:cNvPr id="1" name=""/>
        <p:cNvGrpSpPr/>
        <p:nvPr/>
      </p:nvGrpSpPr>
      <p:grpSpPr>
        <a:xfrm>
          <a:off x="0" y="0"/>
          <a:ext cx="0" cy="0"/>
          <a:chOff x="0" y="0"/>
          <a:chExt cx="0" cy="0"/>
        </a:xfrm>
      </p:grpSpPr>
      <p:sp>
        <p:nvSpPr>
          <p:cNvPr id="15" name="Rectangle 14"/>
          <p:cNvSpPr/>
          <p:nvPr userDrawn="1"/>
        </p:nvSpPr>
        <p:spPr>
          <a:xfrm>
            <a:off x="-1" y="6150798"/>
            <a:ext cx="12192001" cy="728699"/>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Date Placeholder 3"/>
          <p:cNvSpPr txBox="1">
            <a:spLocks/>
          </p:cNvSpPr>
          <p:nvPr userDrawn="1"/>
        </p:nvSpPr>
        <p:spPr>
          <a:xfrm>
            <a:off x="9008533" y="6514563"/>
            <a:ext cx="28448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2/23/2021</a:t>
            </a:fld>
            <a:endParaRPr lang="en-US" dirty="0">
              <a:solidFill>
                <a:srgbClr val="FFFFFF"/>
              </a:solidFill>
            </a:endParaRPr>
          </a:p>
        </p:txBody>
      </p:sp>
      <p:sp>
        <p:nvSpPr>
          <p:cNvPr id="17" name="Footer Placeholder 4"/>
          <p:cNvSpPr txBox="1">
            <a:spLocks/>
          </p:cNvSpPr>
          <p:nvPr userDrawn="1"/>
        </p:nvSpPr>
        <p:spPr>
          <a:xfrm>
            <a:off x="4165600" y="6514563"/>
            <a:ext cx="3860800" cy="124237"/>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prstClr val="white"/>
                </a:solidFill>
              </a:rPr>
              <a:t>{ INSERT TITLE HERE ]</a:t>
            </a:r>
          </a:p>
        </p:txBody>
      </p:sp>
      <p:sp>
        <p:nvSpPr>
          <p:cNvPr id="18" name="Slide Number Placeholder 5"/>
          <p:cNvSpPr txBox="1">
            <a:spLocks/>
          </p:cNvSpPr>
          <p:nvPr userDrawn="1"/>
        </p:nvSpPr>
        <p:spPr>
          <a:xfrm>
            <a:off x="9008533" y="6294651"/>
            <a:ext cx="28448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sp>
        <p:nvSpPr>
          <p:cNvPr id="8" name="Text Placeholder 8"/>
          <p:cNvSpPr>
            <a:spLocks noGrp="1"/>
          </p:cNvSpPr>
          <p:nvPr>
            <p:ph type="body" sz="quarter" idx="14" hasCustomPrompt="1"/>
          </p:nvPr>
        </p:nvSpPr>
        <p:spPr>
          <a:xfrm>
            <a:off x="299223" y="270146"/>
            <a:ext cx="11099527" cy="4025900"/>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a:t>LEVEL 1 – ARIAL 18 PT – LIGHT GRAY (158/162/162)</a:t>
            </a:r>
          </a:p>
          <a:p>
            <a:pPr lvl="1"/>
            <a:r>
              <a:rPr lang="en-US" dirty="0"/>
              <a:t>Level 2 – Arial 18 </a:t>
            </a:r>
            <a:r>
              <a:rPr lang="en-US" dirty="0" err="1"/>
              <a:t>pt</a:t>
            </a:r>
            <a:r>
              <a:rPr lang="en-US" dirty="0"/>
              <a:t> – Black</a:t>
            </a:r>
          </a:p>
          <a:p>
            <a:pPr lvl="2"/>
            <a:r>
              <a:rPr lang="en-US" dirty="0"/>
              <a:t>Level 3 – Arial 14 </a:t>
            </a:r>
            <a:r>
              <a:rPr lang="en-US" dirty="0" err="1"/>
              <a:t>pt</a:t>
            </a:r>
            <a:r>
              <a:rPr lang="en-US" dirty="0"/>
              <a:t> – Black</a:t>
            </a:r>
          </a:p>
        </p:txBody>
      </p:sp>
      <p:cxnSp>
        <p:nvCxnSpPr>
          <p:cNvPr id="10" name="Straight Connector 9"/>
          <p:cNvCxnSpPr/>
          <p:nvPr userDrawn="1"/>
        </p:nvCxnSpPr>
        <p:spPr>
          <a:xfrm>
            <a:off x="0" y="795863"/>
            <a:ext cx="12192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pic>
        <p:nvPicPr>
          <p:cNvPr id="11"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3870" y="6294159"/>
            <a:ext cx="2134121" cy="39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259-D015-43C0-BC20-B3D61DF33933}"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00C5B-0482-4789-9EDD-67519ED303BD}" type="slidenum">
              <a:rPr lang="en-US" smtClean="0"/>
              <a:t>‹#›</a:t>
            </a:fld>
            <a:endParaRPr lang="en-US"/>
          </a:p>
        </p:txBody>
      </p:sp>
    </p:spTree>
    <p:extLst>
      <p:ext uri="{BB962C8B-B14F-4D97-AF65-F5344CB8AC3E}">
        <p14:creationId xmlns:p14="http://schemas.microsoft.com/office/powerpoint/2010/main" val="419275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259-D015-43C0-BC20-B3D61DF33933}" type="datetimeFigureOut">
              <a:rPr lang="en-US" smtClean="0"/>
              <a:t>2/23/2021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00C5B-0482-4789-9EDD-67519ED303BD}" type="slidenum">
              <a:rPr lang="en-US" smtClean="0"/>
              <a:t>‹#›</a:t>
            </a:fld>
            <a:endParaRPr lang="en-US"/>
          </a:p>
        </p:txBody>
      </p:sp>
    </p:spTree>
    <p:extLst>
      <p:ext uri="{BB962C8B-B14F-4D97-AF65-F5344CB8AC3E}">
        <p14:creationId xmlns:p14="http://schemas.microsoft.com/office/powerpoint/2010/main" val="59722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 id="214748373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490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8693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8D1AB-F150-40E5-A95A-00C267A4B243}"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639D9-E801-4940-976C-B21F7D30F6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4265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26695-10EC-4514-BAE9-ABCF33FEF5DC}" type="datetimeFigureOut">
              <a:rPr lang="en-US" smtClean="0">
                <a:solidFill>
                  <a:prstClr val="black">
                    <a:tint val="75000"/>
                  </a:prstClr>
                </a:solidFill>
              </a:rPr>
              <a:pPr/>
              <a:t>2/23/2021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F32A2-EA2E-4E52-9305-60114868E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8516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17866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4.xml"/><Relationship Id="rId1" Type="http://schemas.openxmlformats.org/officeDocument/2006/relationships/slideLayout" Target="../slideLayouts/slideLayout70.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pn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pn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8" Type="http://schemas.openxmlformats.org/officeDocument/2006/relationships/hyperlink" Target="http://www.grad.gatech.edu/fellowships" TargetMode="External"/><Relationship Id="rId3" Type="http://schemas.openxmlformats.org/officeDocument/2006/relationships/image" Target="../media/image57.jpeg"/><Relationship Id="rId7" Type="http://schemas.openxmlformats.org/officeDocument/2006/relationships/hyperlink" Target="http://gradfund.rutgers.edu/find_awards/search_awards.ph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hyperlink" Target="https://www.wpi.edu/student-experience/resources/academic-advising/fellowships-scholarships/graduate" TargetMode="External"/><Relationship Id="rId5" Type="http://schemas.openxmlformats.org/officeDocument/2006/relationships/hyperlink" Target="https://grad.ucla.edu/funding/" TargetMode="External"/><Relationship Id="rId10" Type="http://schemas.openxmlformats.org/officeDocument/2006/relationships/hyperlink" Target="https://oge.mit.edu/finances/fellowships/other-external-fellowships/" TargetMode="External"/><Relationship Id="rId4" Type="http://schemas.openxmlformats.org/officeDocument/2006/relationships/hyperlink" Target="https://info.rpi.edu/external-graduate-fellowships" TargetMode="External"/><Relationship Id="rId9" Type="http://schemas.openxmlformats.org/officeDocument/2006/relationships/hyperlink" Target="https://www.nmt.edu/gradstudies/funding.ph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8.jpeg"/><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 Id="rId9"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43.jpeg"/><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984" y="4463608"/>
            <a:ext cx="11087801" cy="724065"/>
          </a:xfrm>
          <a:prstGeom prst="rect">
            <a:avLst/>
          </a:prstGeom>
        </p:spPr>
        <p:txBody>
          <a:bodyPr>
            <a:normAutofit fontScale="90000"/>
          </a:bodyPr>
          <a:lstStyle/>
          <a:p>
            <a:pPr algn="ctr"/>
            <a:r>
              <a:rPr lang="en-US" dirty="0" smtClean="0"/>
              <a:t>Introduction to </a:t>
            </a:r>
            <a:br>
              <a:rPr lang="en-US" dirty="0" smtClean="0"/>
            </a:br>
            <a:r>
              <a:rPr lang="en-US" dirty="0" smtClean="0"/>
              <a:t/>
            </a:r>
            <a:br>
              <a:rPr lang="en-US" dirty="0" smtClean="0"/>
            </a:br>
            <a:r>
              <a:rPr lang="en-US" dirty="0" smtClean="0"/>
              <a:t>External Funding Support</a:t>
            </a:r>
            <a:br>
              <a:rPr lang="en-US" dirty="0" smtClean="0"/>
            </a:br>
            <a:r>
              <a:rPr lang="en-US" dirty="0" smtClean="0"/>
              <a:t> </a:t>
            </a:r>
            <a:r>
              <a:rPr lang="en-US" dirty="0"/>
              <a:t/>
            </a:r>
            <a:br>
              <a:rPr lang="en-US" dirty="0"/>
            </a:br>
            <a:endParaRPr lang="en-US" dirty="0"/>
          </a:p>
        </p:txBody>
      </p:sp>
      <p:sp>
        <p:nvSpPr>
          <p:cNvPr id="3" name="Subtitle 2"/>
          <p:cNvSpPr>
            <a:spLocks noGrp="1"/>
          </p:cNvSpPr>
          <p:nvPr>
            <p:ph type="subTitle" idx="1"/>
          </p:nvPr>
        </p:nvSpPr>
        <p:spPr>
          <a:xfrm>
            <a:off x="321985" y="5924153"/>
            <a:ext cx="11087801" cy="609435"/>
          </a:xfrm>
          <a:prstGeom prst="rect">
            <a:avLst/>
          </a:prstGeom>
        </p:spPr>
        <p:txBody>
          <a:bodyPr/>
          <a:lstStyle/>
          <a:p>
            <a:r>
              <a:rPr lang="en-US" dirty="0" smtClean="0"/>
              <a:t>Office of Graduate Education          02/22/21         Elizabeth “Betty” Madigan         madige@rpi.edu</a:t>
            </a:r>
            <a:endParaRPr lang="en-US" dirty="0"/>
          </a:p>
        </p:txBody>
      </p:sp>
      <p:sp>
        <p:nvSpPr>
          <p:cNvPr id="5" name="Subtitle 2"/>
          <p:cNvSpPr txBox="1">
            <a:spLocks/>
          </p:cNvSpPr>
          <p:nvPr/>
        </p:nvSpPr>
        <p:spPr bwMode="white">
          <a:xfrm>
            <a:off x="422626" y="5306091"/>
            <a:ext cx="11087801" cy="609435"/>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500" spc="240" baseline="0">
                <a:solidFill>
                  <a:srgbClr val="FFFFFF"/>
                </a:solidFill>
                <a:effectLst/>
                <a:latin typeface="Arial"/>
                <a:ea typeface="+mn-ea"/>
                <a:cs typeface="Arial"/>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endParaRPr lang="en-US" dirty="0"/>
          </a:p>
        </p:txBody>
      </p:sp>
      <p:sp>
        <p:nvSpPr>
          <p:cNvPr id="6" name="TextBox 5"/>
          <p:cNvSpPr txBox="1"/>
          <p:nvPr/>
        </p:nvSpPr>
        <p:spPr>
          <a:xfrm>
            <a:off x="3910477" y="2018581"/>
            <a:ext cx="3910814" cy="830997"/>
          </a:xfrm>
          <a:prstGeom prst="rect">
            <a:avLst/>
          </a:prstGeom>
          <a:noFill/>
        </p:spPr>
        <p:txBody>
          <a:bodyPr wrap="none" rtlCol="0">
            <a:spAutoFit/>
          </a:bodyPr>
          <a:lstStyle/>
          <a:p>
            <a:r>
              <a:rPr lang="en-US" sz="4800" dirty="0" smtClean="0"/>
              <a:t>Fellowship 101</a:t>
            </a:r>
            <a:endParaRPr lang="en-US" sz="4800" dirty="0"/>
          </a:p>
        </p:txBody>
      </p:sp>
    </p:spTree>
    <p:extLst>
      <p:ext uri="{BB962C8B-B14F-4D97-AF65-F5344CB8AC3E}">
        <p14:creationId xmlns:p14="http://schemas.microsoft.com/office/powerpoint/2010/main" val="10842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Personal Statement Brainstorming</a:t>
            </a:r>
            <a:endParaRPr lang="en-US" i="1" dirty="0">
              <a:solidFill>
                <a:schemeClr val="tx1"/>
              </a:solidFill>
            </a:endParaRPr>
          </a:p>
        </p:txBody>
      </p:sp>
      <p:sp>
        <p:nvSpPr>
          <p:cNvPr id="15" name="Rectangle 14"/>
          <p:cNvSpPr/>
          <p:nvPr/>
        </p:nvSpPr>
        <p:spPr>
          <a:xfrm>
            <a:off x="3927231" y="776847"/>
            <a:ext cx="4241033"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Brainstorming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6" name="Table 15"/>
          <p:cNvGraphicFramePr>
            <a:graphicFrameLocks noGrp="1"/>
          </p:cNvGraphicFramePr>
          <p:nvPr>
            <p:extLst/>
          </p:nvPr>
        </p:nvGraphicFramePr>
        <p:xfrm>
          <a:off x="1215398" y="1700177"/>
          <a:ext cx="9664697" cy="4140200"/>
        </p:xfrm>
        <a:graphic>
          <a:graphicData uri="http://schemas.openxmlformats.org/drawingml/2006/table">
            <a:tbl>
              <a:tblPr firstCol="1" bandRow="1">
                <a:tableStyleId>{00A15C55-8517-42AA-B614-E9B94910E393}</a:tableStyleId>
              </a:tblPr>
              <a:tblGrid>
                <a:gridCol w="1380671">
                  <a:extLst>
                    <a:ext uri="{9D8B030D-6E8A-4147-A177-3AD203B41FA5}">
                      <a16:colId xmlns:a16="http://schemas.microsoft.com/office/drawing/2014/main" val="20000"/>
                    </a:ext>
                  </a:extLst>
                </a:gridCol>
                <a:gridCol w="1380671">
                  <a:extLst>
                    <a:ext uri="{9D8B030D-6E8A-4147-A177-3AD203B41FA5}">
                      <a16:colId xmlns:a16="http://schemas.microsoft.com/office/drawing/2014/main" val="20001"/>
                    </a:ext>
                  </a:extLst>
                </a:gridCol>
                <a:gridCol w="1380671">
                  <a:extLst>
                    <a:ext uri="{9D8B030D-6E8A-4147-A177-3AD203B41FA5}">
                      <a16:colId xmlns:a16="http://schemas.microsoft.com/office/drawing/2014/main" val="20002"/>
                    </a:ext>
                  </a:extLst>
                </a:gridCol>
                <a:gridCol w="1380671">
                  <a:extLst>
                    <a:ext uri="{9D8B030D-6E8A-4147-A177-3AD203B41FA5}">
                      <a16:colId xmlns:a16="http://schemas.microsoft.com/office/drawing/2014/main" val="20003"/>
                    </a:ext>
                  </a:extLst>
                </a:gridCol>
                <a:gridCol w="1380671">
                  <a:extLst>
                    <a:ext uri="{9D8B030D-6E8A-4147-A177-3AD203B41FA5}">
                      <a16:colId xmlns:a16="http://schemas.microsoft.com/office/drawing/2014/main" val="20004"/>
                    </a:ext>
                  </a:extLst>
                </a:gridCol>
                <a:gridCol w="1380671">
                  <a:extLst>
                    <a:ext uri="{9D8B030D-6E8A-4147-A177-3AD203B41FA5}">
                      <a16:colId xmlns:a16="http://schemas.microsoft.com/office/drawing/2014/main" val="20005"/>
                    </a:ext>
                  </a:extLst>
                </a:gridCol>
                <a:gridCol w="1380671">
                  <a:extLst>
                    <a:ext uri="{9D8B030D-6E8A-4147-A177-3AD203B41FA5}">
                      <a16:colId xmlns:a16="http://schemas.microsoft.com/office/drawing/2014/main" val="20006"/>
                    </a:ext>
                  </a:extLst>
                </a:gridCol>
              </a:tblGrid>
              <a:tr h="828040">
                <a:tc>
                  <a:txBody>
                    <a:bodyPr/>
                    <a:lstStyle/>
                    <a:p>
                      <a:endParaRPr lang="en-US" dirty="0"/>
                    </a:p>
                  </a:txBody>
                  <a:tcPr/>
                </a:tc>
                <a:tc>
                  <a:txBody>
                    <a:bodyPr/>
                    <a:lstStyle/>
                    <a:p>
                      <a:r>
                        <a:rPr lang="en-US" dirty="0" smtClean="0"/>
                        <a:t>Lead</a:t>
                      </a:r>
                      <a:endParaRPr lang="en-US" dirty="0"/>
                    </a:p>
                  </a:txBody>
                  <a:tcPr/>
                </a:tc>
                <a:tc>
                  <a:txBody>
                    <a:bodyPr/>
                    <a:lstStyle/>
                    <a:p>
                      <a:r>
                        <a:rPr lang="en-US" dirty="0" smtClean="0"/>
                        <a:t>Interpret</a:t>
                      </a:r>
                      <a:endParaRPr lang="en-US" dirty="0"/>
                    </a:p>
                  </a:txBody>
                  <a:tcPr/>
                </a:tc>
                <a:tc>
                  <a:txBody>
                    <a:bodyPr/>
                    <a:lstStyle/>
                    <a:p>
                      <a:r>
                        <a:rPr lang="en-US" dirty="0" smtClean="0"/>
                        <a:t>Integrity</a:t>
                      </a:r>
                      <a:endParaRPr lang="en-US" dirty="0"/>
                    </a:p>
                  </a:txBody>
                  <a:tcPr/>
                </a:tc>
                <a:tc>
                  <a:txBody>
                    <a:bodyPr/>
                    <a:lstStyle/>
                    <a:p>
                      <a:r>
                        <a:rPr lang="en-US" dirty="0" smtClean="0"/>
                        <a:t>Overcome</a:t>
                      </a:r>
                      <a:r>
                        <a:rPr lang="en-US" baseline="0" dirty="0" smtClean="0"/>
                        <a:t> </a:t>
                      </a:r>
                    </a:p>
                    <a:p>
                      <a:r>
                        <a:rPr lang="en-US" baseline="0" dirty="0" smtClean="0"/>
                        <a:t>Persevere</a:t>
                      </a:r>
                      <a:endParaRPr lang="en-US" dirty="0"/>
                    </a:p>
                  </a:txBody>
                  <a:tcPr/>
                </a:tc>
                <a:tc>
                  <a:txBody>
                    <a:bodyPr/>
                    <a:lstStyle/>
                    <a:p>
                      <a:r>
                        <a:rPr lang="en-US" dirty="0" smtClean="0"/>
                        <a:t>Collaborate</a:t>
                      </a:r>
                      <a:endParaRPr lang="en-US" dirty="0"/>
                    </a:p>
                  </a:txBody>
                  <a:tcPr/>
                </a:tc>
                <a:tc>
                  <a:txBody>
                    <a:bodyPr/>
                    <a:lstStyle/>
                    <a:p>
                      <a:r>
                        <a:rPr lang="en-US" dirty="0" smtClean="0"/>
                        <a:t>Serve</a:t>
                      </a:r>
                      <a:endParaRPr lang="en-US" dirty="0"/>
                    </a:p>
                  </a:txBody>
                  <a:tcPr/>
                </a:tc>
                <a:extLst>
                  <a:ext uri="{0D108BD9-81ED-4DB2-BD59-A6C34878D82A}">
                    <a16:rowId xmlns:a16="http://schemas.microsoft.com/office/drawing/2014/main" val="10000"/>
                  </a:ext>
                </a:extLst>
              </a:tr>
              <a:tr h="828040">
                <a:tc>
                  <a:txBody>
                    <a:bodyPr/>
                    <a:lstStyle/>
                    <a:p>
                      <a:r>
                        <a:rPr lang="en-US" dirty="0" smtClean="0"/>
                        <a:t>Home</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828040">
                <a:tc>
                  <a:txBody>
                    <a:bodyPr/>
                    <a:lstStyle/>
                    <a:p>
                      <a:r>
                        <a:rPr lang="en-US" dirty="0" smtClean="0"/>
                        <a:t>School</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28040">
                <a:tc>
                  <a:txBody>
                    <a:bodyPr/>
                    <a:lstStyle/>
                    <a:p>
                      <a:r>
                        <a:rPr lang="en-US" dirty="0" smtClean="0"/>
                        <a:t>Work</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28040">
                <a:tc>
                  <a:txBody>
                    <a:bodyPr/>
                    <a:lstStyle/>
                    <a:p>
                      <a:r>
                        <a:rPr lang="en-US" dirty="0" smtClean="0"/>
                        <a:t>Other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860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3" name="Rectangle 2"/>
          <p:cNvSpPr/>
          <p:nvPr/>
        </p:nvSpPr>
        <p:spPr>
          <a:xfrm>
            <a:off x="778342" y="830460"/>
            <a:ext cx="2322559" cy="923330"/>
          </a:xfrm>
          <a:prstGeom prst="rect">
            <a:avLst/>
          </a:prstGeom>
          <a:noFill/>
        </p:spPr>
        <p:txBody>
          <a:bodyPr wrap="none" lIns="91440" tIns="45720" rIns="91440" bIns="45720">
            <a:spAutoFit/>
          </a:bodyPr>
          <a:lstStyle/>
          <a:p>
            <a:pPr algn="ctr"/>
            <a:r>
              <a:rPr lang="en-US" sz="5400" b="1" dirty="0" smtClean="0">
                <a:ln w="13462">
                  <a:solidFill>
                    <a:prstClr val="white"/>
                  </a:solidFill>
                  <a:prstDash val="solid"/>
                </a:ln>
                <a:solidFill>
                  <a:prstClr val="black">
                    <a:lumMod val="85000"/>
                    <a:lumOff val="15000"/>
                  </a:prstClr>
                </a:solidFill>
                <a:effectLst>
                  <a:outerShdw dist="38100" dir="2700000" algn="bl" rotWithShape="0">
                    <a:srgbClr val="4472C4"/>
                  </a:outerShdw>
                </a:effectLst>
              </a:rPr>
              <a:t>Editing </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4" name="TextBox 3"/>
          <p:cNvSpPr txBox="1"/>
          <p:nvPr/>
        </p:nvSpPr>
        <p:spPr>
          <a:xfrm>
            <a:off x="874747" y="2477836"/>
            <a:ext cx="876624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Use ACTIVE not passive voice</a:t>
            </a:r>
          </a:p>
        </p:txBody>
      </p:sp>
      <p:sp>
        <p:nvSpPr>
          <p:cNvPr id="7" name="Rectangle 6"/>
          <p:cNvSpPr/>
          <p:nvPr/>
        </p:nvSpPr>
        <p:spPr>
          <a:xfrm>
            <a:off x="3209544" y="1159539"/>
            <a:ext cx="3668652" cy="461665"/>
          </a:xfrm>
          <a:prstGeom prst="rect">
            <a:avLst/>
          </a:prstGeom>
          <a:noFill/>
        </p:spPr>
        <p:txBody>
          <a:bodyPr wrap="square" lIns="91440" tIns="45720" rIns="91440" bIns="45720">
            <a:spAutoFit/>
          </a:bodyPr>
          <a:lstStyle/>
          <a:p>
            <a:pPr algn="ctr"/>
            <a:r>
              <a:rPr lang="en-US" sz="2400" dirty="0" smtClean="0">
                <a:ln w="0"/>
                <a:effectLst>
                  <a:outerShdw blurRad="38100" dist="19050" dir="2700000" algn="tl" rotWithShape="0">
                    <a:schemeClr val="dk1">
                      <a:alpha val="40000"/>
                    </a:schemeClr>
                  </a:outerShdw>
                </a:effectLst>
              </a:rPr>
              <a:t>Must flow in ONE direction</a:t>
            </a:r>
            <a:endParaRPr lang="en-US" sz="2400" dirty="0">
              <a:ln w="0"/>
              <a:effectLst>
                <a:outerShdw blurRad="38100" dist="19050" dir="2700000" algn="tl" rotWithShape="0">
                  <a:schemeClr val="dk1">
                    <a:alpha val="40000"/>
                  </a:schemeClr>
                </a:outerShdw>
              </a:effectLst>
            </a:endParaRPr>
          </a:p>
        </p:txBody>
      </p:sp>
      <p:sp>
        <p:nvSpPr>
          <p:cNvPr id="9" name="TextBox 8"/>
          <p:cNvSpPr txBox="1"/>
          <p:nvPr/>
        </p:nvSpPr>
        <p:spPr>
          <a:xfrm>
            <a:off x="874747" y="1999909"/>
            <a:ext cx="4354538"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Subject &gt;verb&gt;object</a:t>
            </a:r>
          </a:p>
        </p:txBody>
      </p:sp>
      <p:sp>
        <p:nvSpPr>
          <p:cNvPr id="10" name="TextBox 9"/>
          <p:cNvSpPr txBox="1"/>
          <p:nvPr/>
        </p:nvSpPr>
        <p:spPr>
          <a:xfrm>
            <a:off x="903262" y="4082182"/>
            <a:ext cx="876624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State positively: eliminate negatives</a:t>
            </a:r>
            <a:endParaRPr lang="en-US" dirty="0">
              <a:solidFill>
                <a:prstClr val="black"/>
              </a:solidFill>
            </a:endParaRPr>
          </a:p>
        </p:txBody>
      </p:sp>
      <p:sp>
        <p:nvSpPr>
          <p:cNvPr id="11" name="TextBox 10"/>
          <p:cNvSpPr txBox="1"/>
          <p:nvPr/>
        </p:nvSpPr>
        <p:spPr>
          <a:xfrm>
            <a:off x="851564" y="2992381"/>
            <a:ext cx="597493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Cut clutter (as it is well known, it can be regarded that)</a:t>
            </a:r>
          </a:p>
        </p:txBody>
      </p:sp>
      <p:sp>
        <p:nvSpPr>
          <p:cNvPr id="12" name="TextBox 11"/>
          <p:cNvSpPr txBox="1"/>
          <p:nvPr/>
        </p:nvSpPr>
        <p:spPr>
          <a:xfrm>
            <a:off x="903262" y="5250972"/>
            <a:ext cx="919827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Check for TENSE agreement and singular/plural agreement within sentence, paragraph, document</a:t>
            </a:r>
            <a:endParaRPr lang="en-US" dirty="0">
              <a:solidFill>
                <a:prstClr val="black"/>
              </a:solidFill>
            </a:endParaRPr>
          </a:p>
        </p:txBody>
      </p:sp>
      <p:sp>
        <p:nvSpPr>
          <p:cNvPr id="13" name="TextBox 12"/>
          <p:cNvSpPr txBox="1"/>
          <p:nvPr/>
        </p:nvSpPr>
        <p:spPr>
          <a:xfrm>
            <a:off x="874747" y="5897303"/>
            <a:ext cx="876624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Final check for compliance (font/pages/margins)</a:t>
            </a:r>
            <a:endParaRPr lang="en-US" dirty="0">
              <a:solidFill>
                <a:prstClr val="black"/>
              </a:solidFill>
            </a:endParaRPr>
          </a:p>
        </p:txBody>
      </p:sp>
      <p:sp>
        <p:nvSpPr>
          <p:cNvPr id="14" name="TextBox 13"/>
          <p:cNvSpPr txBox="1"/>
          <p:nvPr/>
        </p:nvSpPr>
        <p:spPr>
          <a:xfrm>
            <a:off x="903262" y="4660003"/>
            <a:ext cx="876624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Eliminate </a:t>
            </a:r>
            <a:r>
              <a:rPr lang="en-US" dirty="0">
                <a:solidFill>
                  <a:prstClr val="black"/>
                </a:solidFill>
              </a:rPr>
              <a:t>a</a:t>
            </a:r>
            <a:r>
              <a:rPr lang="en-US" dirty="0" smtClean="0">
                <a:solidFill>
                  <a:prstClr val="black"/>
                </a:solidFill>
              </a:rPr>
              <a:t>lphabet </a:t>
            </a:r>
            <a:r>
              <a:rPr lang="en-US" dirty="0">
                <a:solidFill>
                  <a:prstClr val="black"/>
                </a:solidFill>
              </a:rPr>
              <a:t>s</a:t>
            </a:r>
            <a:r>
              <a:rPr lang="en-US" dirty="0" smtClean="0">
                <a:solidFill>
                  <a:prstClr val="black"/>
                </a:solidFill>
              </a:rPr>
              <a:t>oup/jargon   </a:t>
            </a:r>
            <a:r>
              <a:rPr lang="en-US" i="1" dirty="0" smtClean="0">
                <a:solidFill>
                  <a:schemeClr val="accent1">
                    <a:lumMod val="75000"/>
                  </a:schemeClr>
                </a:solidFill>
              </a:rPr>
              <a:t>sometimes</a:t>
            </a:r>
            <a:endParaRPr lang="en-US" i="1" dirty="0">
              <a:solidFill>
                <a:schemeClr val="accent1">
                  <a:lumMod val="7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7472255" y="2097648"/>
            <a:ext cx="3127115" cy="2068324"/>
          </a:xfrm>
          <a:prstGeom prst="rect">
            <a:avLst/>
          </a:prstGeom>
        </p:spPr>
      </p:pic>
      <p:sp>
        <p:nvSpPr>
          <p:cNvPr id="15" name="TextBox 14"/>
          <p:cNvSpPr txBox="1"/>
          <p:nvPr/>
        </p:nvSpPr>
        <p:spPr>
          <a:xfrm>
            <a:off x="903262" y="3608606"/>
            <a:ext cx="597493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REMOVE OTHER PEOPLES NAMES</a:t>
            </a:r>
          </a:p>
        </p:txBody>
      </p:sp>
    </p:spTree>
    <p:extLst>
      <p:ext uri="{BB962C8B-B14F-4D97-AF65-F5344CB8AC3E}">
        <p14:creationId xmlns:p14="http://schemas.microsoft.com/office/powerpoint/2010/main" val="42938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9" name="TextBox 8"/>
          <p:cNvSpPr txBox="1"/>
          <p:nvPr/>
        </p:nvSpPr>
        <p:spPr>
          <a:xfrm>
            <a:off x="1330344" y="1540856"/>
            <a:ext cx="9037281" cy="39703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black"/>
                </a:solidFill>
                <a:effectLst/>
                <a:uLnTx/>
                <a:uFillTx/>
              </a:rPr>
              <a:t>Disciplines</a:t>
            </a:r>
            <a:r>
              <a:rPr kumimoji="0" lang="en-US" sz="1800" b="0" i="0" u="none" strike="noStrike" kern="0" cap="none" spc="0" normalizeH="0" baseline="0" noProof="0" dirty="0" smtClean="0">
                <a:ln>
                  <a:noFill/>
                </a:ln>
                <a:solidFill>
                  <a:prstClr val="black"/>
                </a:solidFill>
                <a:effectLst/>
                <a:uLnTx/>
                <a:uFillTx/>
              </a:rPr>
              <a:t>:  Science and engineering fields supported by NSF (see website)</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black"/>
                </a:solidFill>
                <a:effectLst/>
                <a:uLnTx/>
                <a:uFillTx/>
              </a:rPr>
              <a:t>Award</a:t>
            </a:r>
            <a:r>
              <a:rPr kumimoji="0" lang="en-US" sz="1800" b="0" i="0" u="none" strike="noStrike" kern="0" cap="none" spc="0" normalizeH="0" baseline="0" noProof="0" dirty="0" smtClean="0">
                <a:ln>
                  <a:noFill/>
                </a:ln>
                <a:solidFill>
                  <a:prstClr val="black"/>
                </a:solidFill>
                <a:effectLst/>
                <a:uLnTx/>
                <a:uFillTx/>
              </a:rPr>
              <a:t>:  3 years of support during a 5-year fellowship period, with a $34,000 annual stipend, opportunities for internships (GRIP), research abroad (GROW), and supercomputer access (XSEDE)</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black"/>
                </a:solidFill>
                <a:effectLst/>
                <a:uLnTx/>
                <a:uFillTx/>
              </a:rPr>
              <a:t>Citizenship</a:t>
            </a:r>
            <a:r>
              <a:rPr kumimoji="0" lang="en-US" sz="1800" b="0" i="0" u="none" strike="noStrike" kern="0" cap="none" spc="0" normalizeH="0" baseline="0" noProof="0" dirty="0" smtClean="0">
                <a:ln>
                  <a:noFill/>
                </a:ln>
                <a:solidFill>
                  <a:prstClr val="black"/>
                </a:solidFill>
                <a:effectLst/>
                <a:uLnTx/>
                <a:uFillTx/>
              </a:rPr>
              <a:t>:  US Citizen, US National, or Permanent Resident</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prstClr val="black"/>
                </a:solidFill>
                <a:effectLst/>
                <a:uLnTx/>
                <a:uFillTx/>
              </a:rPr>
              <a:t>Academic Profile</a:t>
            </a:r>
            <a:r>
              <a:rPr kumimoji="0" lang="en-US" sz="1800" b="0" i="0" u="none" strike="noStrike" kern="0" cap="none" spc="0" normalizeH="0" baseline="0" noProof="0" dirty="0" smtClean="0">
                <a:ln>
                  <a:noFill/>
                </a:ln>
                <a:solidFill>
                  <a:prstClr val="black"/>
                </a:solidFill>
                <a:effectLst/>
                <a:uLnTx/>
                <a:uFillTx/>
              </a:rPr>
              <a:t>:  Graduating senior entering a graduate program </a:t>
            </a:r>
            <a:r>
              <a:rPr kumimoji="0" lang="en-US" sz="1800" b="0" i="1" u="none" strike="noStrike" kern="0" cap="none" spc="0" normalizeH="0" baseline="0" noProof="0" dirty="0" smtClean="0">
                <a:ln>
                  <a:noFill/>
                </a:ln>
                <a:solidFill>
                  <a:prstClr val="black"/>
                </a:solidFill>
                <a:effectLst/>
                <a:uLnTx/>
                <a:uFillTx/>
              </a:rPr>
              <a:t>or</a:t>
            </a:r>
            <a:r>
              <a:rPr kumimoji="0" lang="en-US" sz="1800" b="0" i="0" u="none" strike="noStrike" kern="0" cap="none" spc="0" normalizeH="0" baseline="0" noProof="0" dirty="0" smtClean="0">
                <a:ln>
                  <a:noFill/>
                </a:ln>
                <a:solidFill>
                  <a:prstClr val="black"/>
                </a:solidFill>
                <a:effectLst/>
                <a:uLnTx/>
                <a:uFillTx/>
              </a:rPr>
              <a:t> current graduate student in </a:t>
            </a:r>
            <a:r>
              <a:rPr kumimoji="0" lang="en-US" sz="1800" b="1" i="1" u="none" strike="noStrike" kern="0" cap="none" spc="0" normalizeH="0" baseline="0" noProof="0" dirty="0" smtClean="0">
                <a:ln>
                  <a:noFill/>
                </a:ln>
                <a:solidFill>
                  <a:prstClr val="black"/>
                </a:solidFill>
                <a:effectLst/>
                <a:uLnTx/>
                <a:uFillTx/>
              </a:rPr>
              <a:t>either</a:t>
            </a:r>
            <a:r>
              <a:rPr kumimoji="0" lang="en-US" sz="1800" b="0" i="0" u="none" strike="noStrike" kern="0" cap="none" spc="0" normalizeH="0" baseline="0" noProof="0" dirty="0" smtClean="0">
                <a:ln>
                  <a:noFill/>
                </a:ln>
                <a:solidFill>
                  <a:prstClr val="black"/>
                </a:solidFill>
                <a:effectLst/>
                <a:uLnTx/>
                <a:uFillTx/>
              </a:rPr>
              <a:t> the first or second year. You may</a:t>
            </a:r>
            <a:r>
              <a:rPr kumimoji="0" lang="en-US" sz="1800" b="0" i="0" u="none" strike="noStrike" kern="0" cap="none" spc="0" normalizeH="0" noProof="0" dirty="0" smtClean="0">
                <a:ln>
                  <a:noFill/>
                </a:ln>
                <a:solidFill>
                  <a:prstClr val="black"/>
                </a:solidFill>
                <a:effectLst/>
                <a:uLnTx/>
                <a:uFillTx/>
              </a:rPr>
              <a:t> apply once in undergrad and once in grad school.</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rPr>
              <a:t>Due October to November. (Deadline depends on discipline; see website.)</a:t>
            </a: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 </a:t>
            </a:r>
          </a:p>
        </p:txBody>
      </p:sp>
      <p:pic>
        <p:nvPicPr>
          <p:cNvPr id="10" name="Picture 9" descr="thumbnail of small NSF logo in color "/>
          <p:cNvPicPr/>
          <p:nvPr/>
        </p:nvPicPr>
        <p:blipFill>
          <a:blip r:embed="rId3" cstate="print"/>
          <a:srcRect/>
          <a:stretch>
            <a:fillRect/>
          </a:stretch>
        </p:blipFill>
        <p:spPr bwMode="auto">
          <a:xfrm>
            <a:off x="201013" y="957615"/>
            <a:ext cx="978563" cy="916906"/>
          </a:xfrm>
          <a:prstGeom prst="rect">
            <a:avLst/>
          </a:prstGeom>
          <a:noFill/>
          <a:ln w="9525">
            <a:noFill/>
            <a:miter lim="800000"/>
            <a:headEnd/>
            <a:tailEnd/>
          </a:ln>
        </p:spPr>
      </p:pic>
      <p:sp>
        <p:nvSpPr>
          <p:cNvPr id="11" name="Title 3"/>
          <p:cNvSpPr txBox="1">
            <a:spLocks/>
          </p:cNvSpPr>
          <p:nvPr/>
        </p:nvSpPr>
        <p:spPr>
          <a:xfrm>
            <a:off x="982037" y="957615"/>
            <a:ext cx="9733896" cy="749808"/>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t>National Science Foundation Graduate Research Program</a:t>
            </a:r>
          </a:p>
          <a:p>
            <a:pPr algn="ctr"/>
            <a:r>
              <a:rPr lang="en-US" sz="4000" dirty="0" smtClean="0"/>
              <a:t>  (NSF GRFP)</a:t>
            </a:r>
            <a:endParaRPr lang="en-US" sz="4000" dirty="0"/>
          </a:p>
        </p:txBody>
      </p:sp>
      <p:sp>
        <p:nvSpPr>
          <p:cNvPr id="12" name="Title 3"/>
          <p:cNvSpPr txBox="1">
            <a:spLocks/>
          </p:cNvSpPr>
          <p:nvPr/>
        </p:nvSpPr>
        <p:spPr>
          <a:xfrm>
            <a:off x="3309344" y="-34481"/>
            <a:ext cx="4951496" cy="10046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t>NSF GRFP</a:t>
            </a:r>
            <a:endParaRPr lang="en-US" sz="4000" dirty="0"/>
          </a:p>
        </p:txBody>
      </p:sp>
    </p:spTree>
    <p:extLst>
      <p:ext uri="{BB962C8B-B14F-4D97-AF65-F5344CB8AC3E}">
        <p14:creationId xmlns:p14="http://schemas.microsoft.com/office/powerpoint/2010/main" val="2407607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6755" y="1118937"/>
            <a:ext cx="2695933" cy="4731020"/>
          </a:xfrm>
          <a:prstGeom prst="rect">
            <a:avLst/>
          </a:prstGeom>
          <a:noFill/>
          <a:ln>
            <a:solidFill>
              <a:srgbClr val="D600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747888" y="1118937"/>
            <a:ext cx="2695933" cy="4731020"/>
          </a:xfrm>
          <a:prstGeom prst="rect">
            <a:avLst/>
          </a:prstGeom>
          <a:noFill/>
          <a:ln>
            <a:solidFill>
              <a:srgbClr val="D600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9022" y="1118937"/>
            <a:ext cx="2695933" cy="4731020"/>
          </a:xfrm>
          <a:prstGeom prst="rect">
            <a:avLst/>
          </a:prstGeom>
          <a:noFill/>
          <a:ln>
            <a:solidFill>
              <a:srgbClr val="D600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866754" y="1118938"/>
            <a:ext cx="2695933" cy="567369"/>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754531" y="1118938"/>
            <a:ext cx="2689289" cy="578387"/>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7629021" y="1118937"/>
            <a:ext cx="2695933" cy="594912"/>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874839" y="1217955"/>
            <a:ext cx="2687849" cy="369332"/>
          </a:xfrm>
          <a:prstGeom prst="rect">
            <a:avLst/>
          </a:prstGeom>
          <a:noFill/>
        </p:spPr>
        <p:txBody>
          <a:bodyPr wrap="square" rtlCol="0">
            <a:spAutoFit/>
          </a:bodyPr>
          <a:lstStyle/>
          <a:p>
            <a:pPr algn="ctr"/>
            <a:r>
              <a:rPr lang="en-US" dirty="0">
                <a:solidFill>
                  <a:prstClr val="white"/>
                </a:solidFill>
              </a:rPr>
              <a:t>Application Component</a:t>
            </a:r>
          </a:p>
        </p:txBody>
      </p:sp>
      <p:sp>
        <p:nvSpPr>
          <p:cNvPr id="12" name="TextBox 11"/>
          <p:cNvSpPr txBox="1"/>
          <p:nvPr/>
        </p:nvSpPr>
        <p:spPr>
          <a:xfrm>
            <a:off x="4747888" y="1217955"/>
            <a:ext cx="2687849" cy="369332"/>
          </a:xfrm>
          <a:prstGeom prst="rect">
            <a:avLst/>
          </a:prstGeom>
          <a:noFill/>
        </p:spPr>
        <p:txBody>
          <a:bodyPr wrap="square" rtlCol="0">
            <a:spAutoFit/>
          </a:bodyPr>
          <a:lstStyle/>
          <a:p>
            <a:pPr algn="ctr"/>
            <a:r>
              <a:rPr lang="en-US" dirty="0">
                <a:solidFill>
                  <a:prstClr val="white"/>
                </a:solidFill>
              </a:rPr>
              <a:t>Intellectual Merit</a:t>
            </a:r>
          </a:p>
        </p:txBody>
      </p:sp>
      <p:sp>
        <p:nvSpPr>
          <p:cNvPr id="13" name="TextBox 12"/>
          <p:cNvSpPr txBox="1"/>
          <p:nvPr/>
        </p:nvSpPr>
        <p:spPr>
          <a:xfrm>
            <a:off x="7629021" y="1231727"/>
            <a:ext cx="2687849" cy="369332"/>
          </a:xfrm>
          <a:prstGeom prst="rect">
            <a:avLst/>
          </a:prstGeom>
          <a:noFill/>
        </p:spPr>
        <p:txBody>
          <a:bodyPr wrap="square" rtlCol="0">
            <a:spAutoFit/>
          </a:bodyPr>
          <a:lstStyle/>
          <a:p>
            <a:pPr algn="ctr"/>
            <a:r>
              <a:rPr lang="en-US" dirty="0">
                <a:solidFill>
                  <a:prstClr val="white"/>
                </a:solidFill>
              </a:rPr>
              <a:t>Broader Impacts</a:t>
            </a:r>
          </a:p>
        </p:txBody>
      </p:sp>
      <p:sp>
        <p:nvSpPr>
          <p:cNvPr id="14" name="TextBox 13"/>
          <p:cNvSpPr txBox="1"/>
          <p:nvPr/>
        </p:nvSpPr>
        <p:spPr>
          <a:xfrm>
            <a:off x="2074841" y="1938619"/>
            <a:ext cx="2192357" cy="2092881"/>
          </a:xfrm>
          <a:prstGeom prst="rect">
            <a:avLst/>
          </a:prstGeom>
          <a:noFill/>
        </p:spPr>
        <p:txBody>
          <a:bodyPr wrap="square" rtlCol="0">
            <a:spAutoFit/>
          </a:bodyPr>
          <a:lstStyle/>
          <a:p>
            <a:pPr marL="176213" indent="-176213">
              <a:spcBef>
                <a:spcPts val="1800"/>
              </a:spcBef>
              <a:buClr>
                <a:srgbClr val="D6001C"/>
              </a:buClr>
              <a:buFont typeface="Wingdings" panose="05000000000000000000" pitchFamily="2" charset="2"/>
              <a:buChar char="§"/>
            </a:pPr>
            <a:r>
              <a:rPr lang="en-US" sz="1400" dirty="0">
                <a:solidFill>
                  <a:prstClr val="black"/>
                </a:solidFill>
              </a:rPr>
              <a:t>Curriculum Vitae</a:t>
            </a:r>
          </a:p>
          <a:p>
            <a:pPr marL="176213" indent="-176213">
              <a:spcBef>
                <a:spcPts val="1800"/>
              </a:spcBef>
              <a:buClr>
                <a:srgbClr val="D6001C"/>
              </a:buClr>
              <a:buFont typeface="Wingdings" panose="05000000000000000000" pitchFamily="2" charset="2"/>
              <a:buChar char="§"/>
            </a:pPr>
            <a:r>
              <a:rPr lang="en-US" sz="1400" dirty="0">
                <a:solidFill>
                  <a:prstClr val="black"/>
                </a:solidFill>
              </a:rPr>
              <a:t>Personal Statement </a:t>
            </a:r>
          </a:p>
          <a:p>
            <a:pPr marL="176213" indent="-176213">
              <a:spcBef>
                <a:spcPts val="1800"/>
              </a:spcBef>
              <a:buClr>
                <a:srgbClr val="D6001C"/>
              </a:buClr>
              <a:buFont typeface="Wingdings" panose="05000000000000000000" pitchFamily="2" charset="2"/>
              <a:buChar char="§"/>
            </a:pPr>
            <a:r>
              <a:rPr lang="en-US" sz="1400" dirty="0">
                <a:solidFill>
                  <a:prstClr val="black"/>
                </a:solidFill>
              </a:rPr>
              <a:t>Research Statement</a:t>
            </a:r>
          </a:p>
          <a:p>
            <a:pPr marL="176213" indent="-176213">
              <a:spcBef>
                <a:spcPts val="1800"/>
              </a:spcBef>
              <a:buClr>
                <a:srgbClr val="D6001C"/>
              </a:buClr>
              <a:buFont typeface="Wingdings" panose="05000000000000000000" pitchFamily="2" charset="2"/>
              <a:buChar char="§"/>
            </a:pPr>
            <a:r>
              <a:rPr lang="en-US" sz="1400" dirty="0">
                <a:solidFill>
                  <a:prstClr val="black"/>
                </a:solidFill>
              </a:rPr>
              <a:t>Transcript</a:t>
            </a:r>
          </a:p>
          <a:p>
            <a:pPr marL="176213" indent="-176213">
              <a:spcBef>
                <a:spcPts val="1800"/>
              </a:spcBef>
              <a:buClr>
                <a:srgbClr val="D6001C"/>
              </a:buClr>
              <a:buFont typeface="Wingdings" panose="05000000000000000000" pitchFamily="2" charset="2"/>
              <a:buChar char="§"/>
            </a:pPr>
            <a:r>
              <a:rPr lang="en-US" sz="1400" dirty="0">
                <a:solidFill>
                  <a:prstClr val="black"/>
                </a:solidFill>
              </a:rPr>
              <a:t>Reference </a:t>
            </a:r>
            <a:r>
              <a:rPr lang="en-US" sz="1400" dirty="0" smtClean="0">
                <a:solidFill>
                  <a:prstClr val="black"/>
                </a:solidFill>
              </a:rPr>
              <a:t>Letters (3 of 5)</a:t>
            </a:r>
            <a:endParaRPr lang="en-US" sz="1400" dirty="0">
              <a:solidFill>
                <a:prstClr val="black"/>
              </a:solidFill>
            </a:endParaRPr>
          </a:p>
        </p:txBody>
      </p:sp>
      <p:sp>
        <p:nvSpPr>
          <p:cNvPr id="15" name="TextBox 14"/>
          <p:cNvSpPr txBox="1"/>
          <p:nvPr/>
        </p:nvSpPr>
        <p:spPr>
          <a:xfrm>
            <a:off x="5002996" y="1928349"/>
            <a:ext cx="2192357" cy="2092881"/>
          </a:xfrm>
          <a:prstGeom prst="rect">
            <a:avLst/>
          </a:prstGeom>
          <a:noFill/>
        </p:spPr>
        <p:txBody>
          <a:bodyPr wrap="square" rtlCol="0">
            <a:spAutoFit/>
          </a:bodyPr>
          <a:lstStyle/>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p:txBody>
      </p:sp>
      <p:sp>
        <p:nvSpPr>
          <p:cNvPr id="17" name="TextBox 16"/>
          <p:cNvSpPr txBox="1"/>
          <p:nvPr/>
        </p:nvSpPr>
        <p:spPr>
          <a:xfrm>
            <a:off x="7784296" y="1928348"/>
            <a:ext cx="2192357" cy="2092881"/>
          </a:xfrm>
          <a:prstGeom prst="rect">
            <a:avLst/>
          </a:prstGeom>
          <a:noFill/>
        </p:spPr>
        <p:txBody>
          <a:bodyPr wrap="square" rtlCol="0">
            <a:spAutoFit/>
          </a:bodyPr>
          <a:lstStyle/>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a:p>
            <a:pPr marL="176213" indent="-176213" algn="ctr">
              <a:spcBef>
                <a:spcPts val="1800"/>
              </a:spcBef>
              <a:buClr>
                <a:srgbClr val="D6001C"/>
              </a:buClr>
              <a:buFont typeface="Wingdings" panose="05000000000000000000" pitchFamily="2" charset="2"/>
              <a:buChar char="§"/>
            </a:pPr>
            <a:r>
              <a:rPr lang="en-US" sz="1400" dirty="0">
                <a:solidFill>
                  <a:prstClr val="black"/>
                </a:solidFill>
              </a:rPr>
              <a:t>YES</a:t>
            </a:r>
          </a:p>
        </p:txBody>
      </p:sp>
      <p:sp>
        <p:nvSpPr>
          <p:cNvPr id="16" name="Text Placeholder 2">
            <a:extLst>
              <a:ext uri="{FF2B5EF4-FFF2-40B4-BE49-F238E27FC236}">
                <a16:creationId xmlns:a16="http://schemas.microsoft.com/office/drawing/2014/main" id="{6675874E-A1A5-4399-A259-8AFD81B98E03}"/>
              </a:ext>
            </a:extLst>
          </p:cNvPr>
          <p:cNvSpPr>
            <a:spLocks noGrp="1"/>
          </p:cNvSpPr>
          <p:nvPr>
            <p:ph type="body" sz="quarter" idx="14"/>
          </p:nvPr>
        </p:nvSpPr>
        <p:spPr>
          <a:xfrm>
            <a:off x="299072" y="120162"/>
            <a:ext cx="11099527" cy="525718"/>
          </a:xfrm>
        </p:spPr>
        <p:txBody>
          <a:bodyPr>
            <a:normAutofit lnSpcReduction="10000"/>
          </a:bodyPr>
          <a:lstStyle/>
          <a:p>
            <a:r>
              <a:rPr lang="en-US" sz="3200" b="1" dirty="0" smtClean="0">
                <a:solidFill>
                  <a:srgbClr val="C00000"/>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NSF-GRFP- </a:t>
            </a:r>
            <a:r>
              <a:rPr lang="en-US" sz="1600" dirty="0" smtClean="0">
                <a:solidFill>
                  <a:srgbClr val="C00000"/>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Tips from the Fellowship Advisor</a:t>
            </a:r>
            <a:endParaRPr lang="en-US" sz="1600" dirty="0">
              <a:solidFill>
                <a:srgbClr val="C00000"/>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223860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rdel2\Desktop\Picture2.png"/>
          <p:cNvPicPr>
            <a:picLocks noChangeAspect="1" noChangeArrowheads="1"/>
          </p:cNvPicPr>
          <p:nvPr/>
        </p:nvPicPr>
        <p:blipFill rotWithShape="1">
          <a:blip r:embed="rId3">
            <a:extLst>
              <a:ext uri="{28A0092B-C50C-407E-A947-70E740481C1C}">
                <a14:useLocalDpi xmlns:a14="http://schemas.microsoft.com/office/drawing/2010/main" val="0"/>
              </a:ext>
            </a:extLst>
          </a:blip>
          <a:srcRect b="1170"/>
          <a:stretch/>
        </p:blipFill>
        <p:spPr bwMode="auto">
          <a:xfrm>
            <a:off x="1482724" y="-17558"/>
            <a:ext cx="9185276" cy="632589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524000" y="795863"/>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462035" y="210468"/>
            <a:ext cx="2695933" cy="594912"/>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Intellectual Merit</a:t>
            </a:r>
          </a:p>
        </p:txBody>
      </p:sp>
      <p:sp>
        <p:nvSpPr>
          <p:cNvPr id="11" name="TextBox 10"/>
          <p:cNvSpPr txBox="1"/>
          <p:nvPr/>
        </p:nvSpPr>
        <p:spPr>
          <a:xfrm>
            <a:off x="1640692" y="904055"/>
            <a:ext cx="4105986"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prstClr val="black"/>
                </a:solidFill>
              </a:rPr>
              <a:t>Personal Statement: 1 paragraph stories illustrating </a:t>
            </a:r>
            <a:r>
              <a:rPr lang="en-US" b="1" i="1" u="sng" dirty="0">
                <a:solidFill>
                  <a:prstClr val="black"/>
                </a:solidFill>
              </a:rPr>
              <a:t>you</a:t>
            </a:r>
            <a:r>
              <a:rPr lang="en-US" dirty="0">
                <a:solidFill>
                  <a:prstClr val="black"/>
                </a:solidFill>
              </a:rPr>
              <a:t> have they potential to </a:t>
            </a:r>
            <a:r>
              <a:rPr lang="en-US" dirty="0">
                <a:solidFill>
                  <a:srgbClr val="FF0000"/>
                </a:solidFill>
              </a:rPr>
              <a:t>advance </a:t>
            </a:r>
            <a:r>
              <a:rPr lang="en-US" dirty="0" smtClean="0">
                <a:solidFill>
                  <a:srgbClr val="FF0000"/>
                </a:solidFill>
              </a:rPr>
              <a:t>knowledge</a:t>
            </a:r>
          </a:p>
          <a:p>
            <a:pPr marL="285750" indent="-285750">
              <a:buFont typeface="Wingdings" panose="05000000000000000000" pitchFamily="2" charset="2"/>
              <a:buChar char="Ø"/>
            </a:pPr>
            <a:r>
              <a:rPr lang="en-US" dirty="0" smtClean="0">
                <a:solidFill>
                  <a:prstClr val="black"/>
                </a:solidFill>
              </a:rPr>
              <a:t>  </a:t>
            </a:r>
            <a:endParaRPr lang="en-US" dirty="0">
              <a:solidFill>
                <a:prstClr val="black"/>
              </a:solidFill>
            </a:endParaRPr>
          </a:p>
          <a:p>
            <a:pPr marL="1200150" lvl="2" indent="-285750">
              <a:buFont typeface="Wingdings" panose="05000000000000000000" pitchFamily="2" charset="2"/>
              <a:buChar char="Ø"/>
            </a:pPr>
            <a:r>
              <a:rPr lang="en-US" dirty="0">
                <a:solidFill>
                  <a:prstClr val="black"/>
                </a:solidFill>
              </a:rPr>
              <a:t>Team member</a:t>
            </a:r>
          </a:p>
          <a:p>
            <a:pPr marL="1200150" lvl="2" indent="-285750">
              <a:buFont typeface="Wingdings" panose="05000000000000000000" pitchFamily="2" charset="2"/>
              <a:buChar char="Ø"/>
            </a:pPr>
            <a:r>
              <a:rPr lang="en-US" dirty="0">
                <a:solidFill>
                  <a:prstClr val="black"/>
                </a:solidFill>
              </a:rPr>
              <a:t>Independent work</a:t>
            </a:r>
          </a:p>
          <a:p>
            <a:pPr marL="1200150" lvl="2" indent="-285750">
              <a:buFont typeface="Wingdings" panose="05000000000000000000" pitchFamily="2" charset="2"/>
              <a:buChar char="Ø"/>
            </a:pPr>
            <a:r>
              <a:rPr lang="en-US" dirty="0">
                <a:solidFill>
                  <a:prstClr val="black"/>
                </a:solidFill>
              </a:rPr>
              <a:t>Interpret and communicate research</a:t>
            </a:r>
          </a:p>
          <a:p>
            <a:pPr marL="1200150" lvl="2" indent="-285750">
              <a:buFont typeface="Wingdings" panose="05000000000000000000" pitchFamily="2" charset="2"/>
              <a:buChar char="Ø"/>
            </a:pPr>
            <a:r>
              <a:rPr lang="en-US" dirty="0">
                <a:solidFill>
                  <a:prstClr val="black"/>
                </a:solidFill>
              </a:rPr>
              <a:t>Projects</a:t>
            </a:r>
          </a:p>
          <a:p>
            <a:pPr marL="1200150" lvl="2" indent="-285750">
              <a:buFont typeface="Wingdings" panose="05000000000000000000" pitchFamily="2" charset="2"/>
              <a:buChar char="Ø"/>
            </a:pPr>
            <a:r>
              <a:rPr lang="en-US" dirty="0">
                <a:solidFill>
                  <a:prstClr val="black"/>
                </a:solidFill>
              </a:rPr>
              <a:t>Coursework</a:t>
            </a:r>
          </a:p>
          <a:p>
            <a:pPr marL="1200150" lvl="2" indent="-285750">
              <a:buFont typeface="Wingdings" panose="05000000000000000000" pitchFamily="2" charset="2"/>
              <a:buChar char="Ø"/>
            </a:pPr>
            <a:r>
              <a:rPr lang="en-US" dirty="0">
                <a:solidFill>
                  <a:prstClr val="black"/>
                </a:solidFill>
              </a:rPr>
              <a:t>Internships</a:t>
            </a:r>
          </a:p>
          <a:p>
            <a:pPr marL="1200150" lvl="2" indent="-285750">
              <a:buFont typeface="Wingdings" panose="05000000000000000000" pitchFamily="2" charset="2"/>
              <a:buChar char="Ø"/>
            </a:pPr>
            <a:r>
              <a:rPr lang="en-US" dirty="0">
                <a:solidFill>
                  <a:prstClr val="black"/>
                </a:solidFill>
              </a:rPr>
              <a:t>Presentations</a:t>
            </a:r>
          </a:p>
        </p:txBody>
      </p:sp>
      <p:sp>
        <p:nvSpPr>
          <p:cNvPr id="12" name="TextBox 11"/>
          <p:cNvSpPr txBox="1"/>
          <p:nvPr/>
        </p:nvSpPr>
        <p:spPr>
          <a:xfrm>
            <a:off x="1815353" y="4705564"/>
            <a:ext cx="3054234" cy="923330"/>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prstClr val="black"/>
                </a:solidFill>
              </a:rPr>
              <a:t>Research Statement</a:t>
            </a:r>
          </a:p>
          <a:p>
            <a:pPr marL="742950" lvl="1" indent="-285750">
              <a:buFont typeface="Wingdings" panose="05000000000000000000" pitchFamily="2" charset="2"/>
              <a:buChar char="Ø"/>
            </a:pPr>
            <a:r>
              <a:rPr lang="en-US" b="1" dirty="0">
                <a:solidFill>
                  <a:prstClr val="black"/>
                </a:solidFill>
              </a:rPr>
              <a:t>Quality of Proposal</a:t>
            </a:r>
            <a:r>
              <a:rPr lang="en-US" dirty="0">
                <a:solidFill>
                  <a:prstClr val="black"/>
                </a:solidFill>
              </a:rPr>
              <a:t> </a:t>
            </a:r>
          </a:p>
          <a:p>
            <a:pPr lvl="1"/>
            <a:r>
              <a:rPr lang="en-US" dirty="0">
                <a:solidFill>
                  <a:prstClr val="black"/>
                </a:solidFill>
              </a:rPr>
              <a:t>	advances knowledge</a:t>
            </a:r>
          </a:p>
        </p:txBody>
      </p:sp>
    </p:spTree>
    <p:extLst>
      <p:ext uri="{BB962C8B-B14F-4D97-AF65-F5344CB8AC3E}">
        <p14:creationId xmlns:p14="http://schemas.microsoft.com/office/powerpoint/2010/main" val="361121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523999" y="2030675"/>
            <a:ext cx="4572000" cy="3048000"/>
          </a:xfrm>
        </p:spPr>
      </p:pic>
      <p:cxnSp>
        <p:nvCxnSpPr>
          <p:cNvPr id="6" name="Straight Connector 5"/>
          <p:cNvCxnSpPr/>
          <p:nvPr/>
        </p:nvCxnSpPr>
        <p:spPr>
          <a:xfrm>
            <a:off x="1524000" y="795863"/>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stretch>
            <a:fillRect/>
          </a:stretch>
        </p:blipFill>
        <p:spPr>
          <a:xfrm>
            <a:off x="6985777" y="214475"/>
            <a:ext cx="2700762" cy="591363"/>
          </a:xfrm>
          <a:prstGeom prst="rect">
            <a:avLst/>
          </a:prstGeom>
        </p:spPr>
      </p:pic>
      <p:sp>
        <p:nvSpPr>
          <p:cNvPr id="9" name="TextBox 8"/>
          <p:cNvSpPr txBox="1"/>
          <p:nvPr/>
        </p:nvSpPr>
        <p:spPr>
          <a:xfrm>
            <a:off x="6985778" y="339879"/>
            <a:ext cx="2687849" cy="369332"/>
          </a:xfrm>
          <a:prstGeom prst="rect">
            <a:avLst/>
          </a:prstGeom>
          <a:noFill/>
        </p:spPr>
        <p:txBody>
          <a:bodyPr wrap="square" rtlCol="0">
            <a:spAutoFit/>
          </a:bodyPr>
          <a:lstStyle/>
          <a:p>
            <a:pPr algn="ctr" defTabSz="457200"/>
            <a:r>
              <a:rPr lang="en-US" dirty="0">
                <a:solidFill>
                  <a:prstClr val="white"/>
                </a:solidFill>
              </a:rPr>
              <a:t>Broader Impacts</a:t>
            </a:r>
          </a:p>
        </p:txBody>
      </p:sp>
      <p:sp>
        <p:nvSpPr>
          <p:cNvPr id="10" name="TextBox 9"/>
          <p:cNvSpPr txBox="1"/>
          <p:nvPr/>
        </p:nvSpPr>
        <p:spPr>
          <a:xfrm>
            <a:off x="6198742" y="1417835"/>
            <a:ext cx="4356242" cy="2585323"/>
          </a:xfrm>
          <a:prstGeom prst="rect">
            <a:avLst/>
          </a:prstGeom>
          <a:noFill/>
        </p:spPr>
        <p:txBody>
          <a:bodyPr wrap="square" rtlCol="0">
            <a:spAutoFit/>
          </a:bodyPr>
          <a:lstStyle/>
          <a:p>
            <a:pPr marL="285750" indent="-285750" defTabSz="457200">
              <a:buFont typeface="Wingdings" panose="05000000000000000000" pitchFamily="2" charset="2"/>
              <a:buChar char="Ø"/>
            </a:pPr>
            <a:r>
              <a:rPr lang="en-US" dirty="0">
                <a:solidFill>
                  <a:prstClr val="black"/>
                </a:solidFill>
              </a:rPr>
              <a:t>Personal Statement: past as predictor that you will benefit society by</a:t>
            </a:r>
          </a:p>
          <a:p>
            <a:pPr marL="1200150" lvl="2" indent="-285750" defTabSz="457200">
              <a:buFont typeface="Wingdings" panose="05000000000000000000" pitchFamily="2" charset="2"/>
              <a:buChar char="Ø"/>
            </a:pPr>
            <a:endParaRPr lang="en-US" dirty="0">
              <a:solidFill>
                <a:prstClr val="black"/>
              </a:solidFill>
            </a:endParaRPr>
          </a:p>
          <a:p>
            <a:pPr marL="1200150" lvl="2" indent="-285750" defTabSz="457200">
              <a:buFont typeface="Wingdings" panose="05000000000000000000" pitchFamily="2" charset="2"/>
              <a:buChar char="Ø"/>
            </a:pPr>
            <a:r>
              <a:rPr lang="en-US" dirty="0">
                <a:solidFill>
                  <a:prstClr val="black"/>
                </a:solidFill>
              </a:rPr>
              <a:t>Improving STEM education and literacy</a:t>
            </a:r>
          </a:p>
          <a:p>
            <a:pPr marL="1200150" lvl="2" indent="-285750" defTabSz="457200">
              <a:buFont typeface="Wingdings" panose="05000000000000000000" pitchFamily="2" charset="2"/>
              <a:buChar char="Ø"/>
            </a:pPr>
            <a:r>
              <a:rPr lang="en-US" dirty="0">
                <a:solidFill>
                  <a:prstClr val="black"/>
                </a:solidFill>
              </a:rPr>
              <a:t>Blog</a:t>
            </a:r>
          </a:p>
          <a:p>
            <a:pPr marL="1200150" lvl="2" indent="-285750" defTabSz="457200">
              <a:buFont typeface="Wingdings" panose="05000000000000000000" pitchFamily="2" charset="2"/>
              <a:buChar char="Ø"/>
            </a:pPr>
            <a:r>
              <a:rPr lang="en-US" dirty="0">
                <a:solidFill>
                  <a:prstClr val="black"/>
                </a:solidFill>
              </a:rPr>
              <a:t>Course creation</a:t>
            </a:r>
          </a:p>
          <a:p>
            <a:pPr marL="1200150" lvl="2" indent="-285750" defTabSz="457200">
              <a:buFont typeface="Wingdings" panose="05000000000000000000" pitchFamily="2" charset="2"/>
              <a:buChar char="Ø"/>
            </a:pPr>
            <a:r>
              <a:rPr lang="en-US" dirty="0">
                <a:solidFill>
                  <a:prstClr val="black"/>
                </a:solidFill>
              </a:rPr>
              <a:t>Community outreach</a:t>
            </a:r>
          </a:p>
          <a:p>
            <a:pPr marL="1200150" lvl="2" indent="-285750" defTabSz="457200">
              <a:buFont typeface="Wingdings" panose="05000000000000000000" pitchFamily="2" charset="2"/>
              <a:buChar char="Ø"/>
            </a:pPr>
            <a:r>
              <a:rPr lang="en-US" dirty="0">
                <a:solidFill>
                  <a:prstClr val="black"/>
                </a:solidFill>
              </a:rPr>
              <a:t>Mentoring</a:t>
            </a:r>
          </a:p>
        </p:txBody>
      </p:sp>
      <p:sp>
        <p:nvSpPr>
          <p:cNvPr id="11" name="TextBox 10"/>
          <p:cNvSpPr txBox="1"/>
          <p:nvPr/>
        </p:nvSpPr>
        <p:spPr>
          <a:xfrm>
            <a:off x="6537789" y="4165620"/>
            <a:ext cx="3667874" cy="1200329"/>
          </a:xfrm>
          <a:prstGeom prst="rect">
            <a:avLst/>
          </a:prstGeom>
          <a:noFill/>
        </p:spPr>
        <p:txBody>
          <a:bodyPr wrap="square" rtlCol="0">
            <a:spAutoFit/>
          </a:bodyPr>
          <a:lstStyle/>
          <a:p>
            <a:pPr marL="285750" indent="-285750" defTabSz="457200">
              <a:buFont typeface="Wingdings" panose="05000000000000000000" pitchFamily="2" charset="2"/>
              <a:buChar char="Ø"/>
            </a:pPr>
            <a:r>
              <a:rPr lang="en-US" dirty="0">
                <a:solidFill>
                  <a:prstClr val="black"/>
                </a:solidFill>
              </a:rPr>
              <a:t>Research Statement:</a:t>
            </a:r>
          </a:p>
          <a:p>
            <a:pPr marL="742950" lvl="1" indent="-285750" defTabSz="457200">
              <a:buFont typeface="Wingdings" panose="05000000000000000000" pitchFamily="2" charset="2"/>
              <a:buChar char="Ø"/>
            </a:pPr>
            <a:endParaRPr lang="en-US" dirty="0">
              <a:solidFill>
                <a:prstClr val="black"/>
              </a:solidFill>
            </a:endParaRPr>
          </a:p>
          <a:p>
            <a:pPr marL="742950" lvl="1" indent="-285750" defTabSz="457200">
              <a:buFont typeface="Wingdings" panose="05000000000000000000" pitchFamily="2" charset="2"/>
              <a:buChar char="Ø"/>
            </a:pPr>
            <a:r>
              <a:rPr lang="en-US" dirty="0">
                <a:solidFill>
                  <a:prstClr val="black"/>
                </a:solidFill>
              </a:rPr>
              <a:t>How will research benefit society as a whole</a:t>
            </a:r>
          </a:p>
        </p:txBody>
      </p:sp>
      <p:sp>
        <p:nvSpPr>
          <p:cNvPr id="13" name="Footer Placeholder 4"/>
          <p:cNvSpPr txBox="1">
            <a:spLocks/>
          </p:cNvSpPr>
          <p:nvPr/>
        </p:nvSpPr>
        <p:spPr bwMode="white">
          <a:xfrm>
            <a:off x="4279899" y="6401916"/>
            <a:ext cx="3632200" cy="417072"/>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prstClr val="white"/>
                </a:solidFill>
              </a:rPr>
              <a:t>Office of Graduate Education</a:t>
            </a:r>
          </a:p>
          <a:p>
            <a:pPr algn="ctr"/>
            <a:r>
              <a:rPr lang="en-US" dirty="0">
                <a:solidFill>
                  <a:prstClr val="white"/>
                </a:solidFill>
              </a:rPr>
              <a:t>1516 Peoples Ave. Troy NY 12180</a:t>
            </a:r>
          </a:p>
          <a:p>
            <a:pPr algn="ctr"/>
            <a:r>
              <a:rPr lang="en-US" dirty="0">
                <a:solidFill>
                  <a:prstClr val="white"/>
                </a:solidFill>
              </a:rPr>
              <a:t>518.276.3048</a:t>
            </a:r>
          </a:p>
        </p:txBody>
      </p:sp>
    </p:spTree>
    <p:extLst>
      <p:ext uri="{BB962C8B-B14F-4D97-AF65-F5344CB8AC3E}">
        <p14:creationId xmlns:p14="http://schemas.microsoft.com/office/powerpoint/2010/main" val="27701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8761563" y="1109164"/>
            <a:ext cx="2198880" cy="576939"/>
          </a:xfrm>
          <a:prstGeom prst="rect">
            <a:avLst/>
          </a:prstGeom>
          <a:noFill/>
          <a:ln w="9525">
            <a:noFill/>
            <a:miter lim="800000"/>
            <a:headEnd/>
            <a:tailEnd/>
          </a:ln>
        </p:spPr>
      </p:pic>
      <p:sp>
        <p:nvSpPr>
          <p:cNvPr id="4" name="Rectangle 3"/>
          <p:cNvSpPr/>
          <p:nvPr/>
        </p:nvSpPr>
        <p:spPr>
          <a:xfrm>
            <a:off x="852762" y="1070260"/>
            <a:ext cx="3486325" cy="369332"/>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Fulbright U.S. Student Program</a:t>
            </a:r>
            <a:endParaRPr lang="en-US" dirty="0"/>
          </a:p>
        </p:txBody>
      </p:sp>
      <p:sp>
        <p:nvSpPr>
          <p:cNvPr id="7" name="TextBox 6"/>
          <p:cNvSpPr txBox="1"/>
          <p:nvPr/>
        </p:nvSpPr>
        <p:spPr>
          <a:xfrm>
            <a:off x="852762" y="2092220"/>
            <a:ext cx="10782427" cy="2585323"/>
          </a:xfrm>
          <a:prstGeom prst="rect">
            <a:avLst/>
          </a:prstGeom>
          <a:noFill/>
        </p:spPr>
        <p:txBody>
          <a:bodyPr wrap="square" rtlCol="0">
            <a:spAutoFit/>
          </a:bodyPr>
          <a:lstStyle/>
          <a:p>
            <a:r>
              <a:rPr lang="en-US" u="sng" dirty="0" smtClean="0"/>
              <a:t>Disciplines:</a:t>
            </a:r>
            <a:r>
              <a:rPr lang="en-US" dirty="0" smtClean="0"/>
              <a:t>  All</a:t>
            </a:r>
          </a:p>
          <a:p>
            <a:endParaRPr lang="en-US" dirty="0"/>
          </a:p>
          <a:p>
            <a:r>
              <a:rPr lang="en-US" u="sng" dirty="0" smtClean="0"/>
              <a:t>Award:</a:t>
            </a:r>
            <a:r>
              <a:rPr lang="en-US" dirty="0" smtClean="0"/>
              <a:t>  </a:t>
            </a:r>
            <a:r>
              <a:rPr lang="en-US" dirty="0"/>
              <a:t>Either a Research/Study Award or an English Teaching </a:t>
            </a:r>
            <a:r>
              <a:rPr lang="en-US" dirty="0" smtClean="0"/>
              <a:t>Award; 9 month grant in any of over 140 countries for the purpose of engaging in local culture and sharing American culture abroad.  Many students affiliate with institutions in order to complete their dissertation research.  Some countries have dedicated education programs.  </a:t>
            </a:r>
            <a:endParaRPr lang="en-US" dirty="0"/>
          </a:p>
          <a:p>
            <a:endParaRPr lang="en-US" u="sng" dirty="0" smtClean="0"/>
          </a:p>
          <a:p>
            <a:r>
              <a:rPr lang="en-US" u="sng" dirty="0" smtClean="0"/>
              <a:t>Citizenship:</a:t>
            </a:r>
            <a:r>
              <a:rPr lang="en-US" dirty="0" smtClean="0"/>
              <a:t> U.S. Citizen</a:t>
            </a:r>
          </a:p>
          <a:p>
            <a:endParaRPr lang="en-US" dirty="0"/>
          </a:p>
          <a:p>
            <a:r>
              <a:rPr lang="en-US" u="sng" dirty="0" smtClean="0"/>
              <a:t>Academic Profile</a:t>
            </a:r>
            <a:r>
              <a:rPr lang="en-US" dirty="0" smtClean="0"/>
              <a:t>: any college student that will have a Bachelors degree at beginning of award.</a:t>
            </a:r>
            <a:endParaRPr lang="en-US" dirty="0"/>
          </a:p>
        </p:txBody>
      </p:sp>
      <p:sp>
        <p:nvSpPr>
          <p:cNvPr id="8" name="TextBox 7"/>
          <p:cNvSpPr txBox="1"/>
          <p:nvPr/>
        </p:nvSpPr>
        <p:spPr>
          <a:xfrm>
            <a:off x="1207698" y="5607170"/>
            <a:ext cx="4684680" cy="369332"/>
          </a:xfrm>
          <a:prstGeom prst="rect">
            <a:avLst/>
          </a:prstGeom>
          <a:noFill/>
        </p:spPr>
        <p:txBody>
          <a:bodyPr wrap="none" rtlCol="0">
            <a:spAutoFit/>
          </a:bodyPr>
          <a:lstStyle/>
          <a:p>
            <a:r>
              <a:rPr lang="en-US" i="1" dirty="0" smtClean="0">
                <a:solidFill>
                  <a:srgbClr val="FF0000"/>
                </a:solidFill>
              </a:rPr>
              <a:t>Due September(internal) and October(program)</a:t>
            </a:r>
            <a:endParaRPr lang="en-US" i="1" dirty="0">
              <a:solidFill>
                <a:srgbClr val="FF0000"/>
              </a:solidFill>
            </a:endParaRPr>
          </a:p>
        </p:txBody>
      </p:sp>
    </p:spTree>
    <p:extLst>
      <p:ext uri="{BB962C8B-B14F-4D97-AF65-F5344CB8AC3E}">
        <p14:creationId xmlns:p14="http://schemas.microsoft.com/office/powerpoint/2010/main" val="3149939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4" name="Rectangle 3"/>
          <p:cNvSpPr/>
          <p:nvPr/>
        </p:nvSpPr>
        <p:spPr>
          <a:xfrm>
            <a:off x="852762" y="1397634"/>
            <a:ext cx="4261679"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The Hertz Foundation Graduate Fellowship</a:t>
            </a:r>
            <a:endParaRPr lang="en-US" dirty="0"/>
          </a:p>
        </p:txBody>
      </p:sp>
      <p:sp>
        <p:nvSpPr>
          <p:cNvPr id="7" name="TextBox 6"/>
          <p:cNvSpPr txBox="1"/>
          <p:nvPr/>
        </p:nvSpPr>
        <p:spPr>
          <a:xfrm>
            <a:off x="852762" y="2369765"/>
            <a:ext cx="10782427" cy="2031325"/>
          </a:xfrm>
          <a:prstGeom prst="rect">
            <a:avLst/>
          </a:prstGeom>
          <a:noFill/>
        </p:spPr>
        <p:txBody>
          <a:bodyPr wrap="square" rtlCol="0">
            <a:spAutoFit/>
          </a:bodyPr>
          <a:lstStyle/>
          <a:p>
            <a:r>
              <a:rPr lang="en-US" u="sng" dirty="0" smtClean="0"/>
              <a:t>Disciplines:</a:t>
            </a:r>
            <a:r>
              <a:rPr lang="en-US" dirty="0" smtClean="0"/>
              <a:t>  Applied physical, biological, and engineering sciences</a:t>
            </a:r>
          </a:p>
          <a:p>
            <a:endParaRPr lang="en-US" dirty="0"/>
          </a:p>
          <a:p>
            <a:r>
              <a:rPr lang="en-US" u="sng" dirty="0" smtClean="0"/>
              <a:t>Award:</a:t>
            </a:r>
            <a:r>
              <a:rPr lang="en-US" dirty="0" smtClean="0"/>
              <a:t>  $34,000 stipend, tuition, up to 5 years; additional support for children</a:t>
            </a:r>
          </a:p>
          <a:p>
            <a:endParaRPr lang="en-US" dirty="0"/>
          </a:p>
          <a:p>
            <a:r>
              <a:rPr lang="en-US" u="sng" dirty="0" smtClean="0"/>
              <a:t>Citizenship:</a:t>
            </a:r>
            <a:r>
              <a:rPr lang="en-US" dirty="0" smtClean="0"/>
              <a:t> U.S. Citizen or permanent resident</a:t>
            </a:r>
          </a:p>
          <a:p>
            <a:endParaRPr lang="en-US" dirty="0"/>
          </a:p>
          <a:p>
            <a:r>
              <a:rPr lang="en-US" u="sng" dirty="0" smtClean="0"/>
              <a:t>Academic Profile</a:t>
            </a:r>
            <a:r>
              <a:rPr lang="en-US" dirty="0" smtClean="0"/>
              <a:t>: Graduating senior entering a PhD program OR in the first year of PhD program.</a:t>
            </a:r>
            <a:endParaRPr lang="en-US" dirty="0"/>
          </a:p>
        </p:txBody>
      </p:sp>
      <p:sp>
        <p:nvSpPr>
          <p:cNvPr id="8" name="TextBox 7"/>
          <p:cNvSpPr txBox="1"/>
          <p:nvPr/>
        </p:nvSpPr>
        <p:spPr>
          <a:xfrm>
            <a:off x="852762" y="5072332"/>
            <a:ext cx="1356846" cy="369332"/>
          </a:xfrm>
          <a:prstGeom prst="rect">
            <a:avLst/>
          </a:prstGeom>
          <a:noFill/>
        </p:spPr>
        <p:txBody>
          <a:bodyPr wrap="none" rtlCol="0">
            <a:spAutoFit/>
          </a:bodyPr>
          <a:lstStyle/>
          <a:p>
            <a:r>
              <a:rPr lang="en-US" i="1" dirty="0" smtClean="0">
                <a:solidFill>
                  <a:srgbClr val="FF0000"/>
                </a:solidFill>
              </a:rPr>
              <a:t>Due October</a:t>
            </a:r>
            <a:endParaRPr lang="en-US" i="1" dirty="0">
              <a:solidFill>
                <a:srgbClr val="FF0000"/>
              </a:solidFill>
            </a:endParaRPr>
          </a:p>
        </p:txBody>
      </p:sp>
      <p:pic>
        <p:nvPicPr>
          <p:cNvPr id="10" name="Picture 9" descr="The Hertz Foundation"/>
          <p:cNvPicPr/>
          <p:nvPr/>
        </p:nvPicPr>
        <p:blipFill>
          <a:blip r:embed="rId3" cstate="print"/>
          <a:srcRect/>
          <a:stretch>
            <a:fillRect/>
          </a:stretch>
        </p:blipFill>
        <p:spPr bwMode="auto">
          <a:xfrm>
            <a:off x="8588417" y="1392090"/>
            <a:ext cx="1625258" cy="893910"/>
          </a:xfrm>
          <a:prstGeom prst="rect">
            <a:avLst/>
          </a:prstGeom>
          <a:noFill/>
          <a:ln w="9525">
            <a:noFill/>
            <a:miter lim="800000"/>
            <a:headEnd/>
            <a:tailEnd/>
          </a:ln>
        </p:spPr>
      </p:pic>
    </p:spTree>
    <p:extLst>
      <p:ext uri="{BB962C8B-B14F-4D97-AF65-F5344CB8AC3E}">
        <p14:creationId xmlns:p14="http://schemas.microsoft.com/office/powerpoint/2010/main" val="2223610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4" name="Rectangle 3"/>
          <p:cNvSpPr/>
          <p:nvPr/>
        </p:nvSpPr>
        <p:spPr>
          <a:xfrm>
            <a:off x="852762" y="1397634"/>
            <a:ext cx="5150192"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American Association of University Women (AAUW)</a:t>
            </a:r>
            <a:endParaRPr lang="en-US" dirty="0"/>
          </a:p>
        </p:txBody>
      </p:sp>
      <p:sp>
        <p:nvSpPr>
          <p:cNvPr id="7" name="TextBox 6"/>
          <p:cNvSpPr txBox="1"/>
          <p:nvPr/>
        </p:nvSpPr>
        <p:spPr>
          <a:xfrm>
            <a:off x="852762" y="2369765"/>
            <a:ext cx="10782427" cy="2308324"/>
          </a:xfrm>
          <a:prstGeom prst="rect">
            <a:avLst/>
          </a:prstGeom>
          <a:noFill/>
        </p:spPr>
        <p:txBody>
          <a:bodyPr wrap="square" rtlCol="0">
            <a:spAutoFit/>
          </a:bodyPr>
          <a:lstStyle/>
          <a:p>
            <a:r>
              <a:rPr lang="en-US" u="sng" dirty="0" smtClean="0"/>
              <a:t>Disciplines:</a:t>
            </a:r>
            <a:r>
              <a:rPr lang="en-US" dirty="0" smtClean="0"/>
              <a:t>  All</a:t>
            </a:r>
          </a:p>
          <a:p>
            <a:endParaRPr lang="en-US" dirty="0"/>
          </a:p>
          <a:p>
            <a:r>
              <a:rPr lang="en-US" u="sng" dirty="0" smtClean="0"/>
              <a:t>Award:</a:t>
            </a:r>
            <a:r>
              <a:rPr lang="en-US" dirty="0" smtClean="0"/>
              <a:t>  $20,000</a:t>
            </a:r>
          </a:p>
          <a:p>
            <a:endParaRPr lang="en-US" dirty="0"/>
          </a:p>
          <a:p>
            <a:r>
              <a:rPr lang="en-US" u="sng" dirty="0" smtClean="0"/>
              <a:t>Citizenship:</a:t>
            </a:r>
            <a:r>
              <a:rPr lang="en-US" dirty="0" smtClean="0"/>
              <a:t> U.S. Citizen or international</a:t>
            </a:r>
          </a:p>
          <a:p>
            <a:endParaRPr lang="en-US" dirty="0"/>
          </a:p>
          <a:p>
            <a:r>
              <a:rPr lang="en-US" u="sng" dirty="0" smtClean="0"/>
              <a:t>Academic Profile</a:t>
            </a:r>
            <a:r>
              <a:rPr lang="en-US" dirty="0" smtClean="0"/>
              <a:t>: Graduate student (woman or who identifies as a woman) who can demonstrate a history of advocacy or service for women.</a:t>
            </a:r>
            <a:endParaRPr lang="en-US" dirty="0"/>
          </a:p>
        </p:txBody>
      </p:sp>
      <p:sp>
        <p:nvSpPr>
          <p:cNvPr id="8" name="TextBox 7"/>
          <p:cNvSpPr txBox="1"/>
          <p:nvPr/>
        </p:nvSpPr>
        <p:spPr>
          <a:xfrm>
            <a:off x="852762" y="5072332"/>
            <a:ext cx="1579856" cy="369332"/>
          </a:xfrm>
          <a:prstGeom prst="rect">
            <a:avLst/>
          </a:prstGeom>
          <a:noFill/>
        </p:spPr>
        <p:txBody>
          <a:bodyPr wrap="none" rtlCol="0">
            <a:spAutoFit/>
          </a:bodyPr>
          <a:lstStyle/>
          <a:p>
            <a:r>
              <a:rPr lang="en-US" i="1" dirty="0" smtClean="0">
                <a:solidFill>
                  <a:srgbClr val="FF0000"/>
                </a:solidFill>
              </a:rPr>
              <a:t>Due November</a:t>
            </a:r>
            <a:endParaRPr lang="en-US" i="1" dirty="0">
              <a:solidFill>
                <a:srgbClr val="FF0000"/>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bwMode="auto">
          <a:xfrm>
            <a:off x="9049109" y="1397634"/>
            <a:ext cx="1328218" cy="500177"/>
          </a:xfrm>
          <a:prstGeom prst="rect">
            <a:avLst/>
          </a:prstGeom>
          <a:noFill/>
        </p:spPr>
      </p:pic>
    </p:spTree>
    <p:extLst>
      <p:ext uri="{BB962C8B-B14F-4D97-AF65-F5344CB8AC3E}">
        <p14:creationId xmlns:p14="http://schemas.microsoft.com/office/powerpoint/2010/main" val="2378669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4" name="Rectangle 3"/>
          <p:cNvSpPr/>
          <p:nvPr/>
        </p:nvSpPr>
        <p:spPr>
          <a:xfrm>
            <a:off x="852762" y="1397634"/>
            <a:ext cx="1705403"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Gem Fellowship</a:t>
            </a:r>
            <a:endParaRPr lang="en-US" dirty="0"/>
          </a:p>
        </p:txBody>
      </p:sp>
      <p:sp>
        <p:nvSpPr>
          <p:cNvPr id="7" name="TextBox 6"/>
          <p:cNvSpPr txBox="1"/>
          <p:nvPr/>
        </p:nvSpPr>
        <p:spPr>
          <a:xfrm>
            <a:off x="852762" y="2369765"/>
            <a:ext cx="10782427" cy="2308324"/>
          </a:xfrm>
          <a:prstGeom prst="rect">
            <a:avLst/>
          </a:prstGeom>
          <a:noFill/>
        </p:spPr>
        <p:txBody>
          <a:bodyPr wrap="square" rtlCol="0">
            <a:spAutoFit/>
          </a:bodyPr>
          <a:lstStyle/>
          <a:p>
            <a:r>
              <a:rPr lang="en-US" u="sng" dirty="0" smtClean="0"/>
              <a:t>Disciplines:</a:t>
            </a:r>
            <a:r>
              <a:rPr lang="en-US" dirty="0" smtClean="0"/>
              <a:t>  STEM students at select participating universities. </a:t>
            </a:r>
          </a:p>
          <a:p>
            <a:endParaRPr lang="en-US" dirty="0"/>
          </a:p>
          <a:p>
            <a:r>
              <a:rPr lang="en-US" u="sng" dirty="0" smtClean="0"/>
              <a:t>Award:</a:t>
            </a:r>
            <a:r>
              <a:rPr lang="en-US" dirty="0" smtClean="0"/>
              <a:t>  $20,000 stipend, tuition waiver, up to 5 years; paid summer internships, conferences</a:t>
            </a:r>
          </a:p>
          <a:p>
            <a:endParaRPr lang="en-US" dirty="0"/>
          </a:p>
          <a:p>
            <a:r>
              <a:rPr lang="en-US" u="sng" dirty="0" smtClean="0"/>
              <a:t>Citizenship:</a:t>
            </a:r>
            <a:r>
              <a:rPr lang="en-US" dirty="0" smtClean="0"/>
              <a:t> U.S. Citizen or permanent resident</a:t>
            </a:r>
          </a:p>
          <a:p>
            <a:endParaRPr lang="en-US" dirty="0"/>
          </a:p>
          <a:p>
            <a:r>
              <a:rPr lang="en-US" u="sng" dirty="0" smtClean="0"/>
              <a:t>Academic Profile</a:t>
            </a:r>
            <a:r>
              <a:rPr lang="en-US" dirty="0" smtClean="0"/>
              <a:t>: Graduate student (any year) that can work 1-2 summer internships(paid). Minority and underrepresented focus – anyone can apply.</a:t>
            </a:r>
            <a:endParaRPr lang="en-US" dirty="0"/>
          </a:p>
        </p:txBody>
      </p:sp>
      <p:sp>
        <p:nvSpPr>
          <p:cNvPr id="8" name="TextBox 7"/>
          <p:cNvSpPr txBox="1"/>
          <p:nvPr/>
        </p:nvSpPr>
        <p:spPr>
          <a:xfrm>
            <a:off x="852762" y="5072332"/>
            <a:ext cx="1579856" cy="369332"/>
          </a:xfrm>
          <a:prstGeom prst="rect">
            <a:avLst/>
          </a:prstGeom>
          <a:noFill/>
        </p:spPr>
        <p:txBody>
          <a:bodyPr wrap="none" rtlCol="0">
            <a:spAutoFit/>
          </a:bodyPr>
          <a:lstStyle/>
          <a:p>
            <a:r>
              <a:rPr lang="en-US" i="1" dirty="0" smtClean="0">
                <a:solidFill>
                  <a:srgbClr val="FF0000"/>
                </a:solidFill>
              </a:rPr>
              <a:t>Due November</a:t>
            </a:r>
            <a:endParaRPr lang="en-US" i="1" dirty="0">
              <a:solidFill>
                <a:srgbClr val="FF0000"/>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9348938" y="1182986"/>
            <a:ext cx="1399576" cy="1186779"/>
          </a:xfrm>
          <a:prstGeom prst="rect">
            <a:avLst/>
          </a:prstGeom>
        </p:spPr>
      </p:pic>
    </p:spTree>
    <p:extLst>
      <p:ext uri="{BB962C8B-B14F-4D97-AF65-F5344CB8AC3E}">
        <p14:creationId xmlns:p14="http://schemas.microsoft.com/office/powerpoint/2010/main" val="23149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txBox="1">
            <a:spLocks/>
          </p:cNvSpPr>
          <p:nvPr/>
        </p:nvSpPr>
        <p:spPr>
          <a:xfrm>
            <a:off x="2770691" y="1049537"/>
            <a:ext cx="2396532" cy="6964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How can I afford graduate school?</a:t>
            </a:r>
            <a:endParaRPr lang="en-US" sz="2000" dirty="0">
              <a:solidFill>
                <a:prstClr val="black"/>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888" y="860169"/>
            <a:ext cx="1222745" cy="92439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2874" y="1255360"/>
            <a:ext cx="956641" cy="529205"/>
          </a:xfrm>
          <a:prstGeom prst="rect">
            <a:avLst/>
          </a:prstGeom>
        </p:spPr>
      </p:pic>
      <p:sp>
        <p:nvSpPr>
          <p:cNvPr id="22" name="Text Placeholder 6"/>
          <p:cNvSpPr txBox="1">
            <a:spLocks/>
          </p:cNvSpPr>
          <p:nvPr/>
        </p:nvSpPr>
        <p:spPr>
          <a:xfrm>
            <a:off x="8059091" y="4723345"/>
            <a:ext cx="1714637" cy="483515"/>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Government</a:t>
            </a:r>
            <a:endParaRPr lang="en-US" sz="2000" dirty="0">
              <a:solidFill>
                <a:prstClr val="black"/>
              </a:solidFill>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531" y="2663250"/>
            <a:ext cx="2104253" cy="145212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0550" y="1586312"/>
            <a:ext cx="872324" cy="403332"/>
          </a:xfrm>
          <a:prstGeom prst="rect">
            <a:avLst/>
          </a:prstGeom>
        </p:spPr>
      </p:pic>
      <p:sp>
        <p:nvSpPr>
          <p:cNvPr id="25" name="Text Placeholder 6"/>
          <p:cNvSpPr txBox="1">
            <a:spLocks/>
          </p:cNvSpPr>
          <p:nvPr/>
        </p:nvSpPr>
        <p:spPr>
          <a:xfrm>
            <a:off x="276249" y="2038554"/>
            <a:ext cx="1880083" cy="834116"/>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Universities (internal)</a:t>
            </a:r>
          </a:p>
          <a:p>
            <a:pPr marL="0" lvl="1" indent="0">
              <a:buNone/>
            </a:pPr>
            <a:endParaRPr lang="en-US" sz="2000" dirty="0">
              <a:solidFill>
                <a:prstClr val="black"/>
              </a:solidFill>
            </a:endParaRP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3957" y="4198781"/>
            <a:ext cx="873314" cy="716314"/>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9164" y="3692490"/>
            <a:ext cx="1259585" cy="421761"/>
          </a:xfrm>
          <a:prstGeom prst="rect">
            <a:avLst/>
          </a:prstGeom>
        </p:spPr>
      </p:pic>
      <p:sp>
        <p:nvSpPr>
          <p:cNvPr id="30" name="Text Placeholder 4"/>
          <p:cNvSpPr>
            <a:spLocks noGrp="1"/>
          </p:cNvSpPr>
          <p:nvPr>
            <p:ph type="body" sz="quarter" idx="14"/>
          </p:nvPr>
        </p:nvSpPr>
        <p:spPr>
          <a:prstGeom prst="rect">
            <a:avLst/>
          </a:prstGeom>
        </p:spPr>
        <p:txBody>
          <a:bodyPr/>
          <a:lstStyle/>
          <a:p>
            <a:r>
              <a:rPr lang="en-US" dirty="0" smtClean="0">
                <a:solidFill>
                  <a:schemeClr val="tx1"/>
                </a:solidFill>
              </a:rPr>
              <a:t>Graduate School Funding – </a:t>
            </a:r>
            <a:r>
              <a:rPr lang="en-US" i="1" dirty="0" smtClean="0">
                <a:solidFill>
                  <a:schemeClr val="tx1"/>
                </a:solidFill>
              </a:rPr>
              <a:t>Overview</a:t>
            </a:r>
            <a:endParaRPr lang="en-US" i="1" dirty="0">
              <a:solidFill>
                <a:schemeClr val="tx1"/>
              </a:solidFill>
            </a:endParaRPr>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568" y="4556938"/>
            <a:ext cx="1295692" cy="459069"/>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9503" y="3113852"/>
            <a:ext cx="949906" cy="393451"/>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11598" y="2239703"/>
            <a:ext cx="935529" cy="673580"/>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6280" y="3830538"/>
            <a:ext cx="1246446" cy="460097"/>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35075" y="5084154"/>
            <a:ext cx="1392240" cy="392859"/>
          </a:xfrm>
          <a:prstGeom prst="rect">
            <a:avLst/>
          </a:prstGeom>
        </p:spPr>
      </p:pic>
      <p:pic>
        <p:nvPicPr>
          <p:cNvPr id="7" name="Picture 6"/>
          <p:cNvPicPr>
            <a:picLocks noChangeAspect="1"/>
          </p:cNvPicPr>
          <p:nvPr/>
        </p:nvPicPr>
        <p:blipFill>
          <a:blip r:embed="rId14"/>
          <a:stretch>
            <a:fillRect/>
          </a:stretch>
        </p:blipFill>
        <p:spPr>
          <a:xfrm>
            <a:off x="698366" y="5568982"/>
            <a:ext cx="1329043" cy="499915"/>
          </a:xfrm>
          <a:prstGeom prst="rect">
            <a:avLst/>
          </a:prstGeom>
        </p:spPr>
      </p:pic>
      <p:pic>
        <p:nvPicPr>
          <p:cNvPr id="8" name="Picture 7"/>
          <p:cNvPicPr>
            <a:picLocks noChangeAspect="1"/>
          </p:cNvPicPr>
          <p:nvPr/>
        </p:nvPicPr>
        <p:blipFill>
          <a:blip r:embed="rId15"/>
          <a:stretch>
            <a:fillRect/>
          </a:stretch>
        </p:blipFill>
        <p:spPr>
          <a:xfrm>
            <a:off x="5515743" y="981544"/>
            <a:ext cx="1036410" cy="1810669"/>
          </a:xfrm>
          <a:prstGeom prst="rect">
            <a:avLst/>
          </a:prstGeom>
        </p:spPr>
      </p:pic>
      <p:pic>
        <p:nvPicPr>
          <p:cNvPr id="10" name="Picture 9"/>
          <p:cNvPicPr>
            <a:picLocks noChangeAspect="1"/>
          </p:cNvPicPr>
          <p:nvPr/>
        </p:nvPicPr>
        <p:blipFill>
          <a:blip r:embed="rId16"/>
          <a:stretch>
            <a:fillRect/>
          </a:stretch>
        </p:blipFill>
        <p:spPr>
          <a:xfrm>
            <a:off x="10461762" y="1784565"/>
            <a:ext cx="695505" cy="633089"/>
          </a:xfrm>
          <a:prstGeom prst="rect">
            <a:avLst/>
          </a:prstGeom>
        </p:spPr>
      </p:pic>
      <p:pic>
        <p:nvPicPr>
          <p:cNvPr id="11" name="Picture 10"/>
          <p:cNvPicPr>
            <a:picLocks noChangeAspect="1"/>
          </p:cNvPicPr>
          <p:nvPr/>
        </p:nvPicPr>
        <p:blipFill>
          <a:blip r:embed="rId17"/>
          <a:stretch>
            <a:fillRect/>
          </a:stretch>
        </p:blipFill>
        <p:spPr>
          <a:xfrm>
            <a:off x="10153098" y="2465986"/>
            <a:ext cx="1231715" cy="363457"/>
          </a:xfrm>
          <a:prstGeom prst="rect">
            <a:avLst/>
          </a:prstGeom>
        </p:spPr>
      </p:pic>
      <p:sp>
        <p:nvSpPr>
          <p:cNvPr id="32" name="Text Placeholder 6"/>
          <p:cNvSpPr txBox="1">
            <a:spLocks/>
          </p:cNvSpPr>
          <p:nvPr/>
        </p:nvSpPr>
        <p:spPr>
          <a:xfrm>
            <a:off x="7344147" y="960884"/>
            <a:ext cx="1201230" cy="419243"/>
          </a:xfrm>
          <a:prstGeom prst="rect">
            <a:avLst/>
          </a:prstGeom>
          <a:solidFill>
            <a:schemeClr val="accent4">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dirty="0" smtClean="0">
                <a:solidFill>
                  <a:prstClr val="black"/>
                </a:solidFill>
              </a:rPr>
              <a:t>EXTERNAL</a:t>
            </a:r>
            <a:endParaRPr lang="en-US" sz="2000" dirty="0">
              <a:solidFill>
                <a:prstClr val="black"/>
              </a:solidFill>
            </a:endParaRPr>
          </a:p>
        </p:txBody>
      </p:sp>
      <p:sp>
        <p:nvSpPr>
          <p:cNvPr id="33" name="Text Placeholder 6"/>
          <p:cNvSpPr txBox="1">
            <a:spLocks/>
          </p:cNvSpPr>
          <p:nvPr/>
        </p:nvSpPr>
        <p:spPr>
          <a:xfrm>
            <a:off x="8588873" y="2141550"/>
            <a:ext cx="1353035" cy="498158"/>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Industry</a:t>
            </a:r>
          </a:p>
          <a:p>
            <a:pPr marL="0" lvl="1" indent="0">
              <a:buNone/>
            </a:pPr>
            <a:endParaRPr lang="en-US" sz="2000" dirty="0">
              <a:solidFill>
                <a:prstClr val="black"/>
              </a:solidFill>
            </a:endParaRPr>
          </a:p>
        </p:txBody>
      </p:sp>
      <p:pic>
        <p:nvPicPr>
          <p:cNvPr id="12" name="Picture 11"/>
          <p:cNvPicPr>
            <a:picLocks noChangeAspect="1"/>
          </p:cNvPicPr>
          <p:nvPr/>
        </p:nvPicPr>
        <p:blipFill>
          <a:blip r:embed="rId18"/>
          <a:stretch>
            <a:fillRect/>
          </a:stretch>
        </p:blipFill>
        <p:spPr>
          <a:xfrm>
            <a:off x="8545376" y="3996545"/>
            <a:ext cx="1560711" cy="475529"/>
          </a:xfrm>
          <a:prstGeom prst="rect">
            <a:avLst/>
          </a:prstGeom>
        </p:spPr>
      </p:pic>
      <p:pic>
        <p:nvPicPr>
          <p:cNvPr id="13" name="Picture 12"/>
          <p:cNvPicPr>
            <a:picLocks noChangeAspect="1"/>
          </p:cNvPicPr>
          <p:nvPr/>
        </p:nvPicPr>
        <p:blipFill>
          <a:blip r:embed="rId19"/>
          <a:stretch>
            <a:fillRect/>
          </a:stretch>
        </p:blipFill>
        <p:spPr>
          <a:xfrm>
            <a:off x="867367" y="5084154"/>
            <a:ext cx="554784" cy="536494"/>
          </a:xfrm>
          <a:prstGeom prst="rect">
            <a:avLst/>
          </a:prstGeom>
        </p:spPr>
      </p:pic>
      <p:pic>
        <p:nvPicPr>
          <p:cNvPr id="14" name="Picture 13"/>
          <p:cNvPicPr>
            <a:picLocks noChangeAspect="1"/>
          </p:cNvPicPr>
          <p:nvPr/>
        </p:nvPicPr>
        <p:blipFill>
          <a:blip r:embed="rId20"/>
          <a:stretch>
            <a:fillRect/>
          </a:stretch>
        </p:blipFill>
        <p:spPr>
          <a:xfrm>
            <a:off x="8423357" y="5520210"/>
            <a:ext cx="1316850" cy="298730"/>
          </a:xfrm>
          <a:prstGeom prst="rect">
            <a:avLst/>
          </a:prstGeom>
        </p:spPr>
      </p:pic>
      <p:pic>
        <p:nvPicPr>
          <p:cNvPr id="15" name="Picture 14"/>
          <p:cNvPicPr>
            <a:picLocks noChangeAspect="1"/>
          </p:cNvPicPr>
          <p:nvPr/>
        </p:nvPicPr>
        <p:blipFill>
          <a:blip r:embed="rId21"/>
          <a:stretch>
            <a:fillRect/>
          </a:stretch>
        </p:blipFill>
        <p:spPr>
          <a:xfrm>
            <a:off x="2156332" y="5510888"/>
            <a:ext cx="823031" cy="536494"/>
          </a:xfrm>
          <a:prstGeom prst="rect">
            <a:avLst/>
          </a:prstGeom>
        </p:spPr>
      </p:pic>
      <p:sp>
        <p:nvSpPr>
          <p:cNvPr id="34" name="Text Placeholder 6"/>
          <p:cNvSpPr txBox="1">
            <a:spLocks/>
          </p:cNvSpPr>
          <p:nvPr/>
        </p:nvSpPr>
        <p:spPr>
          <a:xfrm>
            <a:off x="1974260" y="5050672"/>
            <a:ext cx="1435142" cy="301729"/>
          </a:xfrm>
          <a:prstGeom prst="rect">
            <a:avLst/>
          </a:prstGeom>
          <a:solidFill>
            <a:schemeClr val="accent4">
              <a:lumMod val="40000"/>
              <a:lumOff val="6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Foundations</a:t>
            </a:r>
          </a:p>
          <a:p>
            <a:pPr marL="0" lvl="1" indent="0">
              <a:buNone/>
            </a:pPr>
            <a:endParaRPr lang="en-US" sz="2000" dirty="0">
              <a:solidFill>
                <a:prstClr val="black"/>
              </a:solidFill>
            </a:endParaRPr>
          </a:p>
        </p:txBody>
      </p:sp>
      <p:pic>
        <p:nvPicPr>
          <p:cNvPr id="35" name="Picture 34"/>
          <p:cNvPicPr>
            <a:picLocks noChangeAspect="1"/>
          </p:cNvPicPr>
          <p:nvPr/>
        </p:nvPicPr>
        <p:blipFill>
          <a:blip r:embed="rId22"/>
          <a:stretch>
            <a:fillRect/>
          </a:stretch>
        </p:blipFill>
        <p:spPr>
          <a:xfrm>
            <a:off x="3991822" y="3750909"/>
            <a:ext cx="1219306" cy="341406"/>
          </a:xfrm>
          <a:prstGeom prst="rect">
            <a:avLst/>
          </a:prstGeom>
        </p:spPr>
      </p:pic>
      <p:pic>
        <p:nvPicPr>
          <p:cNvPr id="37" name="Picture 36"/>
          <p:cNvPicPr>
            <a:picLocks noChangeAspect="1"/>
          </p:cNvPicPr>
          <p:nvPr/>
        </p:nvPicPr>
        <p:blipFill>
          <a:blip r:embed="rId23"/>
          <a:stretch>
            <a:fillRect/>
          </a:stretch>
        </p:blipFill>
        <p:spPr>
          <a:xfrm>
            <a:off x="10262943" y="5467285"/>
            <a:ext cx="1012024" cy="499915"/>
          </a:xfrm>
          <a:prstGeom prst="rect">
            <a:avLst/>
          </a:prstGeom>
        </p:spPr>
      </p:pic>
      <p:pic>
        <p:nvPicPr>
          <p:cNvPr id="38" name="Picture 37"/>
          <p:cNvPicPr>
            <a:picLocks noChangeAspect="1"/>
          </p:cNvPicPr>
          <p:nvPr/>
        </p:nvPicPr>
        <p:blipFill>
          <a:blip r:embed="rId24"/>
          <a:stretch>
            <a:fillRect/>
          </a:stretch>
        </p:blipFill>
        <p:spPr>
          <a:xfrm>
            <a:off x="5386112" y="5352555"/>
            <a:ext cx="999831" cy="432854"/>
          </a:xfrm>
          <a:prstGeom prst="rect">
            <a:avLst/>
          </a:prstGeom>
        </p:spPr>
      </p:pic>
      <p:pic>
        <p:nvPicPr>
          <p:cNvPr id="39" name="Picture 38"/>
          <p:cNvPicPr>
            <a:picLocks noChangeAspect="1"/>
          </p:cNvPicPr>
          <p:nvPr/>
        </p:nvPicPr>
        <p:blipFill>
          <a:blip r:embed="rId25"/>
          <a:stretch>
            <a:fillRect/>
          </a:stretch>
        </p:blipFill>
        <p:spPr>
          <a:xfrm>
            <a:off x="3957722" y="4158492"/>
            <a:ext cx="512108" cy="451143"/>
          </a:xfrm>
          <a:prstGeom prst="rect">
            <a:avLst/>
          </a:prstGeom>
        </p:spPr>
      </p:pic>
      <p:pic>
        <p:nvPicPr>
          <p:cNvPr id="44" name="Picture 43"/>
          <p:cNvPicPr>
            <a:picLocks noChangeAspect="1"/>
          </p:cNvPicPr>
          <p:nvPr/>
        </p:nvPicPr>
        <p:blipFill>
          <a:blip r:embed="rId26"/>
          <a:stretch>
            <a:fillRect/>
          </a:stretch>
        </p:blipFill>
        <p:spPr>
          <a:xfrm>
            <a:off x="4202889" y="4540638"/>
            <a:ext cx="1615580" cy="402371"/>
          </a:xfrm>
          <a:prstGeom prst="rect">
            <a:avLst/>
          </a:prstGeom>
        </p:spPr>
      </p:pic>
      <p:pic>
        <p:nvPicPr>
          <p:cNvPr id="45" name="Picture 44"/>
          <p:cNvPicPr>
            <a:picLocks noChangeAspect="1"/>
          </p:cNvPicPr>
          <p:nvPr/>
        </p:nvPicPr>
        <p:blipFill>
          <a:blip r:embed="rId27"/>
          <a:stretch>
            <a:fillRect/>
          </a:stretch>
        </p:blipFill>
        <p:spPr>
          <a:xfrm>
            <a:off x="4925886" y="3389312"/>
            <a:ext cx="999831" cy="371888"/>
          </a:xfrm>
          <a:prstGeom prst="rect">
            <a:avLst/>
          </a:prstGeom>
        </p:spPr>
      </p:pic>
      <p:pic>
        <p:nvPicPr>
          <p:cNvPr id="46" name="Picture 45"/>
          <p:cNvPicPr>
            <a:picLocks noChangeAspect="1"/>
          </p:cNvPicPr>
          <p:nvPr/>
        </p:nvPicPr>
        <p:blipFill>
          <a:blip r:embed="rId28"/>
          <a:stretch>
            <a:fillRect/>
          </a:stretch>
        </p:blipFill>
        <p:spPr>
          <a:xfrm>
            <a:off x="5331485" y="3844414"/>
            <a:ext cx="1499746" cy="280440"/>
          </a:xfrm>
          <a:prstGeom prst="rect">
            <a:avLst/>
          </a:prstGeom>
        </p:spPr>
      </p:pic>
      <p:sp>
        <p:nvSpPr>
          <p:cNvPr id="48" name="Text Placeholder 6"/>
          <p:cNvSpPr txBox="1">
            <a:spLocks/>
          </p:cNvSpPr>
          <p:nvPr/>
        </p:nvSpPr>
        <p:spPr>
          <a:xfrm>
            <a:off x="4729837" y="4228138"/>
            <a:ext cx="1567795" cy="300598"/>
          </a:xfrm>
          <a:prstGeom prst="rect">
            <a:avLst/>
          </a:prstGeom>
          <a:solidFill>
            <a:schemeClr val="accent4">
              <a:lumMod val="40000"/>
              <a:lumOff val="6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International</a:t>
            </a:r>
          </a:p>
          <a:p>
            <a:pPr marL="0" lvl="1" indent="0">
              <a:buNone/>
            </a:pPr>
            <a:endParaRPr lang="en-US" sz="2000" dirty="0">
              <a:solidFill>
                <a:prstClr val="black"/>
              </a:solidFill>
            </a:endParaRPr>
          </a:p>
        </p:txBody>
      </p:sp>
    </p:spTree>
    <p:extLst>
      <p:ext uri="{BB962C8B-B14F-4D97-AF65-F5344CB8AC3E}">
        <p14:creationId xmlns:p14="http://schemas.microsoft.com/office/powerpoint/2010/main" val="38843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8"/>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3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4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39"/>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4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38"/>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animBg="1"/>
      <p:bldP spid="25" grpId="0" animBg="1"/>
      <p:bldP spid="32" grpId="0" animBg="1"/>
      <p:bldP spid="33" grpId="0" animBg="1"/>
      <p:bldP spid="34"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4" name="Rectangle 3"/>
          <p:cNvSpPr/>
          <p:nvPr/>
        </p:nvSpPr>
        <p:spPr>
          <a:xfrm>
            <a:off x="852762" y="1397634"/>
            <a:ext cx="7604389"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Science, Mathematics, and Research for Transformation (SMART) Scholarship</a:t>
            </a:r>
            <a:endParaRPr lang="en-US" dirty="0"/>
          </a:p>
        </p:txBody>
      </p:sp>
      <p:sp>
        <p:nvSpPr>
          <p:cNvPr id="7" name="TextBox 6"/>
          <p:cNvSpPr txBox="1"/>
          <p:nvPr/>
        </p:nvSpPr>
        <p:spPr>
          <a:xfrm>
            <a:off x="852762" y="2210010"/>
            <a:ext cx="10782427" cy="2862322"/>
          </a:xfrm>
          <a:prstGeom prst="rect">
            <a:avLst/>
          </a:prstGeom>
          <a:noFill/>
        </p:spPr>
        <p:txBody>
          <a:bodyPr wrap="square" rtlCol="0">
            <a:spAutoFit/>
          </a:bodyPr>
          <a:lstStyle/>
          <a:p>
            <a:r>
              <a:rPr lang="en-US" u="sng" dirty="0" smtClean="0"/>
              <a:t>Disciplines:</a:t>
            </a:r>
            <a:r>
              <a:rPr lang="en-US" dirty="0" smtClean="0"/>
              <a:t>  21 Stem disciplines</a:t>
            </a:r>
          </a:p>
          <a:p>
            <a:endParaRPr lang="en-US" dirty="0"/>
          </a:p>
          <a:p>
            <a:r>
              <a:rPr lang="en-US" u="sng" dirty="0" smtClean="0"/>
              <a:t>Award:</a:t>
            </a:r>
            <a:r>
              <a:rPr lang="en-US" dirty="0" smtClean="0"/>
              <a:t>  $25,000 - $38,000 stipend; tuition, health insurance, supply budget, paid summer internships at DoD labs, employment placement after graduation (one year required for each year of funding)</a:t>
            </a:r>
          </a:p>
          <a:p>
            <a:endParaRPr lang="en-US" dirty="0"/>
          </a:p>
          <a:p>
            <a:r>
              <a:rPr lang="en-US" u="sng" dirty="0" smtClean="0"/>
              <a:t>Citizenship:</a:t>
            </a:r>
            <a:r>
              <a:rPr lang="en-US" dirty="0" smtClean="0"/>
              <a:t> U.S. Citizen, Australia, Canada, New Zealand, United Kingdom</a:t>
            </a:r>
          </a:p>
          <a:p>
            <a:endParaRPr lang="en-US" dirty="0"/>
          </a:p>
          <a:p>
            <a:r>
              <a:rPr lang="en-US" u="sng" dirty="0" smtClean="0"/>
              <a:t>Academic Profile</a:t>
            </a:r>
            <a:r>
              <a:rPr lang="en-US" dirty="0" smtClean="0"/>
              <a:t>: Undergraduate or graduate student with at least one year left able to participate in summer internships at DoD laboratories and willing to accept post-graduate employment with DoD as a civilian research scientist.</a:t>
            </a:r>
            <a:endParaRPr lang="en-US" dirty="0"/>
          </a:p>
        </p:txBody>
      </p:sp>
      <p:sp>
        <p:nvSpPr>
          <p:cNvPr id="8" name="TextBox 7"/>
          <p:cNvSpPr txBox="1"/>
          <p:nvPr/>
        </p:nvSpPr>
        <p:spPr>
          <a:xfrm>
            <a:off x="852762" y="5072332"/>
            <a:ext cx="1579856" cy="369332"/>
          </a:xfrm>
          <a:prstGeom prst="rect">
            <a:avLst/>
          </a:prstGeom>
          <a:noFill/>
        </p:spPr>
        <p:txBody>
          <a:bodyPr wrap="none" rtlCol="0">
            <a:spAutoFit/>
          </a:bodyPr>
          <a:lstStyle/>
          <a:p>
            <a:r>
              <a:rPr lang="en-US" i="1" dirty="0" smtClean="0">
                <a:solidFill>
                  <a:srgbClr val="FF0000"/>
                </a:solidFill>
              </a:rPr>
              <a:t>Due November</a:t>
            </a:r>
            <a:endParaRPr lang="en-US" i="1" dirty="0">
              <a:solidFill>
                <a:srgbClr val="FF0000"/>
              </a:solidFill>
            </a:endParaRPr>
          </a:p>
        </p:txBody>
      </p:sp>
      <p:pic>
        <p:nvPicPr>
          <p:cNvPr id="9" name="Picture 8" descr="https://encrypted-tbn3.gstatic.com/images?q=tbn:ANd9GcQa1UE5QZUS3uPN7QnKZzvElykQp0SnEm3roGU1CV6Fyg3vAAxo"/>
          <p:cNvPicPr/>
          <p:nvPr/>
        </p:nvPicPr>
        <p:blipFill>
          <a:blip r:embed="rId3" cstate="print"/>
          <a:srcRect/>
          <a:stretch>
            <a:fillRect/>
          </a:stretch>
        </p:blipFill>
        <p:spPr bwMode="auto">
          <a:xfrm>
            <a:off x="9612822" y="1409778"/>
            <a:ext cx="850900" cy="714375"/>
          </a:xfrm>
          <a:prstGeom prst="rect">
            <a:avLst/>
          </a:prstGeom>
          <a:noFill/>
          <a:ln w="9525">
            <a:noFill/>
            <a:miter lim="800000"/>
            <a:headEnd/>
            <a:tailEnd/>
          </a:ln>
        </p:spPr>
      </p:pic>
    </p:spTree>
    <p:extLst>
      <p:ext uri="{BB962C8B-B14F-4D97-AF65-F5344CB8AC3E}">
        <p14:creationId xmlns:p14="http://schemas.microsoft.com/office/powerpoint/2010/main" val="1089086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072" y="877016"/>
            <a:ext cx="1173998" cy="1058555"/>
          </a:xfrm>
          <a:prstGeom prst="rect">
            <a:avLst/>
          </a:prstGeom>
        </p:spPr>
      </p:pic>
      <p:sp>
        <p:nvSpPr>
          <p:cNvPr id="22" name="Text Placeholder 6"/>
          <p:cNvSpPr txBox="1">
            <a:spLocks/>
          </p:cNvSpPr>
          <p:nvPr/>
        </p:nvSpPr>
        <p:spPr>
          <a:xfrm>
            <a:off x="4230542" y="981378"/>
            <a:ext cx="3371595" cy="554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 OGE Resources</a:t>
            </a:r>
            <a:endParaRPr lang="en-US" sz="2000" dirty="0">
              <a:solidFill>
                <a:prstClr val="black"/>
              </a:solidFill>
            </a:endParaRPr>
          </a:p>
        </p:txBody>
      </p:sp>
      <p:sp>
        <p:nvSpPr>
          <p:cNvPr id="8" name="Content Placeholder 2"/>
          <p:cNvSpPr txBox="1">
            <a:spLocks/>
          </p:cNvSpPr>
          <p:nvPr/>
        </p:nvSpPr>
        <p:spPr>
          <a:xfrm>
            <a:off x="3355526" y="2137520"/>
            <a:ext cx="6047117" cy="3961353"/>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300" dirty="0" smtClean="0">
                <a:solidFill>
                  <a:prstClr val="black"/>
                </a:solidFill>
              </a:rPr>
              <a:t>Start here:</a:t>
            </a:r>
          </a:p>
          <a:p>
            <a:pPr marL="0" indent="0">
              <a:buFont typeface="Arial" panose="020B0604020202020204" pitchFamily="34" charset="0"/>
              <a:buNone/>
            </a:pPr>
            <a:r>
              <a:rPr lang="en-US" sz="4300" dirty="0" smtClean="0">
                <a:solidFill>
                  <a:prstClr val="black"/>
                </a:solidFill>
              </a:rPr>
              <a:t> </a:t>
            </a:r>
            <a:r>
              <a:rPr lang="en-US" sz="4300" dirty="0" smtClean="0">
                <a:solidFill>
                  <a:prstClr val="black"/>
                </a:solidFill>
                <a:hlinkClick r:id="rId4"/>
              </a:rPr>
              <a:t>info.rpi.edu/external-graduate-fellowships</a:t>
            </a:r>
            <a:endParaRPr lang="en-US" sz="4300" dirty="0" smtClean="0">
              <a:solidFill>
                <a:prstClr val="black"/>
              </a:solidFill>
            </a:endParaRPr>
          </a:p>
          <a:p>
            <a:pPr marL="0" indent="0">
              <a:buFont typeface="Arial" panose="020B0604020202020204" pitchFamily="34" charset="0"/>
              <a:buNone/>
            </a:pPr>
            <a:endParaRPr lang="en-US" sz="4300" dirty="0" smtClean="0">
              <a:solidFill>
                <a:prstClr val="black"/>
              </a:solidFill>
            </a:endParaRPr>
          </a:p>
          <a:p>
            <a:pPr marL="457189" lvl="1" indent="0">
              <a:buFont typeface="Arial" panose="020B0604020202020204" pitchFamily="34" charset="0"/>
              <a:buNone/>
            </a:pPr>
            <a:endParaRPr lang="en-US" sz="4300" dirty="0" smtClean="0">
              <a:solidFill>
                <a:prstClr val="black"/>
              </a:solidFill>
            </a:endParaRPr>
          </a:p>
          <a:p>
            <a:pPr lvl="1">
              <a:buFont typeface="Wingdings" panose="05000000000000000000" pitchFamily="2" charset="2"/>
              <a:buChar char="Ø"/>
            </a:pPr>
            <a:r>
              <a:rPr lang="en-US" sz="4300" b="1" dirty="0" smtClean="0">
                <a:solidFill>
                  <a:prstClr val="black"/>
                </a:solidFill>
              </a:rPr>
              <a:t>Lists of major programs by due date, international students</a:t>
            </a:r>
          </a:p>
          <a:p>
            <a:pPr marL="457200" lvl="1" indent="0">
              <a:buFont typeface="Arial" panose="020B0604020202020204" pitchFamily="34" charset="0"/>
              <a:buNone/>
            </a:pPr>
            <a:r>
              <a:rPr lang="en-US" sz="4300" b="1" dirty="0" smtClean="0">
                <a:solidFill>
                  <a:prstClr val="black"/>
                </a:solidFill>
              </a:rPr>
              <a:t> </a:t>
            </a:r>
          </a:p>
          <a:p>
            <a:pPr lvl="1">
              <a:buFont typeface="Wingdings" panose="05000000000000000000" pitchFamily="2" charset="2"/>
              <a:buChar char="Ø"/>
            </a:pPr>
            <a:r>
              <a:rPr lang="en-US" sz="4300" b="1" dirty="0" smtClean="0">
                <a:solidFill>
                  <a:prstClr val="black"/>
                </a:solidFill>
              </a:rPr>
              <a:t>Faculty – Professional Organizations</a:t>
            </a:r>
          </a:p>
          <a:p>
            <a:pPr marL="457200" lvl="1" indent="0">
              <a:buFont typeface="Arial" panose="020B0604020202020204" pitchFamily="34" charset="0"/>
              <a:buNone/>
            </a:pPr>
            <a:endParaRPr lang="en-US" sz="4300" b="1" dirty="0" smtClean="0">
              <a:solidFill>
                <a:prstClr val="black"/>
              </a:solidFill>
            </a:endParaRPr>
          </a:p>
          <a:p>
            <a:pPr lvl="1">
              <a:buFont typeface="Wingdings" panose="05000000000000000000" pitchFamily="2" charset="2"/>
              <a:buChar char="Ø"/>
            </a:pPr>
            <a:r>
              <a:rPr lang="en-US" sz="4300" b="1" dirty="0" smtClean="0">
                <a:solidFill>
                  <a:prstClr val="black"/>
                </a:solidFill>
              </a:rPr>
              <a:t>Other institutions’ databases </a:t>
            </a:r>
            <a:r>
              <a:rPr lang="en-US" sz="4300" dirty="0" smtClean="0">
                <a:solidFill>
                  <a:prstClr val="black"/>
                </a:solidFill>
              </a:rPr>
              <a:t>(links on OGE website):</a:t>
            </a:r>
          </a:p>
          <a:p>
            <a:pPr marL="854053" lvl="1" indent="0">
              <a:buFont typeface="Arial" panose="020B0604020202020204" pitchFamily="34" charset="0"/>
              <a:buNone/>
            </a:pPr>
            <a:r>
              <a:rPr lang="en-US" sz="4300" u="sng" dirty="0" smtClean="0">
                <a:solidFill>
                  <a:prstClr val="black"/>
                </a:solidFill>
                <a:hlinkClick r:id="rId5"/>
              </a:rPr>
              <a:t>UCLA</a:t>
            </a:r>
            <a:endParaRPr lang="en-US" sz="4300" u="sng" dirty="0" smtClean="0">
              <a:solidFill>
                <a:prstClr val="black"/>
              </a:solidFill>
            </a:endParaRPr>
          </a:p>
          <a:p>
            <a:pPr marL="854053" lvl="1" indent="0">
              <a:buFont typeface="Arial" panose="020B0604020202020204" pitchFamily="34" charset="0"/>
              <a:buNone/>
            </a:pPr>
            <a:r>
              <a:rPr lang="en-US" sz="4300" dirty="0" smtClean="0">
                <a:solidFill>
                  <a:prstClr val="black"/>
                </a:solidFill>
                <a:hlinkClick r:id="rId6"/>
              </a:rPr>
              <a:t>Worcester Poly</a:t>
            </a:r>
            <a:endParaRPr lang="en-US" sz="4300" dirty="0" smtClean="0">
              <a:solidFill>
                <a:prstClr val="black"/>
              </a:solidFill>
              <a:hlinkClick r:id="rId7"/>
            </a:endParaRPr>
          </a:p>
          <a:p>
            <a:pPr marL="854053" lvl="1" indent="0">
              <a:buFont typeface="Arial" panose="020B0604020202020204" pitchFamily="34" charset="0"/>
              <a:buNone/>
            </a:pPr>
            <a:r>
              <a:rPr lang="en-US" sz="4300" dirty="0" smtClean="0">
                <a:solidFill>
                  <a:prstClr val="black"/>
                </a:solidFill>
                <a:hlinkClick r:id="rId7"/>
              </a:rPr>
              <a:t>Rutgers</a:t>
            </a:r>
            <a:r>
              <a:rPr lang="en-US" sz="4300" dirty="0" smtClean="0">
                <a:solidFill>
                  <a:prstClr val="black"/>
                </a:solidFill>
              </a:rPr>
              <a:t> </a:t>
            </a:r>
          </a:p>
          <a:p>
            <a:pPr marL="854053" lvl="1" indent="0">
              <a:buFont typeface="Arial" panose="020B0604020202020204" pitchFamily="34" charset="0"/>
              <a:buNone/>
            </a:pPr>
            <a:r>
              <a:rPr lang="en-US" sz="4300" dirty="0" smtClean="0">
                <a:solidFill>
                  <a:prstClr val="black"/>
                </a:solidFill>
                <a:hlinkClick r:id="rId8"/>
              </a:rPr>
              <a:t>Georgia Tech</a:t>
            </a:r>
            <a:endParaRPr lang="en-US" sz="4300" dirty="0" smtClean="0">
              <a:solidFill>
                <a:prstClr val="black"/>
              </a:solidFill>
            </a:endParaRPr>
          </a:p>
          <a:p>
            <a:pPr marL="854053" lvl="1" indent="0">
              <a:buFont typeface="Arial" panose="020B0604020202020204" pitchFamily="34" charset="0"/>
              <a:buNone/>
            </a:pPr>
            <a:r>
              <a:rPr lang="en-US" sz="4300" dirty="0" smtClean="0">
                <a:solidFill>
                  <a:prstClr val="black"/>
                </a:solidFill>
                <a:hlinkClick r:id="rId9"/>
              </a:rPr>
              <a:t>New Mexico Tech</a:t>
            </a:r>
            <a:endParaRPr lang="en-US" sz="4300" dirty="0" smtClean="0">
              <a:solidFill>
                <a:prstClr val="black"/>
              </a:solidFill>
            </a:endParaRPr>
          </a:p>
          <a:p>
            <a:pPr marL="854053" lvl="1" indent="0">
              <a:buFont typeface="Arial" panose="020B0604020202020204" pitchFamily="34" charset="0"/>
              <a:buNone/>
            </a:pPr>
            <a:r>
              <a:rPr lang="en-US" sz="4300" dirty="0" smtClean="0">
                <a:solidFill>
                  <a:prstClr val="black"/>
                </a:solidFill>
                <a:hlinkClick r:id="rId10"/>
              </a:rPr>
              <a:t>MIT</a:t>
            </a:r>
            <a:endParaRPr lang="en-US" sz="4300" dirty="0" smtClean="0">
              <a:solidFill>
                <a:prstClr val="black"/>
              </a:solidFill>
            </a:endParaRPr>
          </a:p>
          <a:p>
            <a:pPr marL="457189" lvl="1" indent="0">
              <a:buFont typeface="Arial" panose="020B0604020202020204" pitchFamily="34" charset="0"/>
              <a:buNone/>
            </a:pPr>
            <a:endParaRPr lang="en-US" sz="4300" dirty="0" smtClean="0">
              <a:solidFill>
                <a:prstClr val="black"/>
              </a:solidFill>
            </a:endParaRPr>
          </a:p>
          <a:p>
            <a:pPr marL="457189" lvl="1" indent="0">
              <a:buFont typeface="Arial" panose="020B0604020202020204" pitchFamily="34" charset="0"/>
              <a:buNone/>
            </a:pPr>
            <a:r>
              <a:rPr lang="en-US" sz="4300" dirty="0" smtClean="0">
                <a:solidFill>
                  <a:prstClr val="black"/>
                </a:solidFill>
              </a:rPr>
              <a:t> Ask the advisor: madige@rpi.edu</a:t>
            </a:r>
            <a:endParaRPr lang="en-US" dirty="0">
              <a:solidFill>
                <a:prstClr val="black"/>
              </a:solidFill>
            </a:endParaRPr>
          </a:p>
        </p:txBody>
      </p:sp>
    </p:spTree>
    <p:extLst>
      <p:ext uri="{BB962C8B-B14F-4D97-AF65-F5344CB8AC3E}">
        <p14:creationId xmlns:p14="http://schemas.microsoft.com/office/powerpoint/2010/main" val="221116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876" y="1229259"/>
            <a:ext cx="4514829" cy="3848194"/>
          </a:xfrm>
          <a:prstGeom prst="rect">
            <a:avLst/>
          </a:prstGeom>
        </p:spPr>
      </p:pic>
      <p:sp>
        <p:nvSpPr>
          <p:cNvPr id="3" name="Rectangle 2"/>
          <p:cNvSpPr/>
          <p:nvPr/>
        </p:nvSpPr>
        <p:spPr>
          <a:xfrm>
            <a:off x="1378085" y="2432498"/>
            <a:ext cx="3397341"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06689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txBox="1">
            <a:spLocks/>
          </p:cNvSpPr>
          <p:nvPr/>
        </p:nvSpPr>
        <p:spPr>
          <a:xfrm>
            <a:off x="5444879" y="1273250"/>
            <a:ext cx="2396532" cy="696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Why apply?</a:t>
            </a:r>
            <a:endParaRPr lang="en-US" sz="2000" dirty="0">
              <a:solidFill>
                <a:prstClr val="black"/>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656" y="1104805"/>
            <a:ext cx="1222745" cy="92439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03" y="2279748"/>
            <a:ext cx="1406858" cy="937905"/>
          </a:xfrm>
          <a:prstGeom prst="rect">
            <a:avLst/>
          </a:prstGeom>
        </p:spPr>
      </p:pic>
      <p:sp>
        <p:nvSpPr>
          <p:cNvPr id="20" name="Text Placeholder 6"/>
          <p:cNvSpPr txBox="1">
            <a:spLocks/>
          </p:cNvSpPr>
          <p:nvPr/>
        </p:nvSpPr>
        <p:spPr>
          <a:xfrm>
            <a:off x="2186891" y="2686590"/>
            <a:ext cx="3911983" cy="48351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Tuition and salary ($22 ,000– 100,000)</a:t>
            </a:r>
            <a:endParaRPr lang="en-US" sz="2000" dirty="0">
              <a:solidFill>
                <a:prstClr val="black"/>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37" y="3833185"/>
            <a:ext cx="1756990" cy="1172136"/>
          </a:xfrm>
          <a:prstGeom prst="rect">
            <a:avLst/>
          </a:prstGeom>
        </p:spPr>
      </p:pic>
      <p:sp>
        <p:nvSpPr>
          <p:cNvPr id="22" name="Text Placeholder 6"/>
          <p:cNvSpPr txBox="1">
            <a:spLocks/>
          </p:cNvSpPr>
          <p:nvPr/>
        </p:nvSpPr>
        <p:spPr>
          <a:xfrm>
            <a:off x="2196413" y="4177495"/>
            <a:ext cx="3396379" cy="4835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100% YOUR research. No TA, No RA</a:t>
            </a:r>
            <a:endParaRPr lang="en-US" sz="2000" dirty="0">
              <a:solidFill>
                <a:prstClr val="black"/>
              </a:solidFill>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5924" y="2279748"/>
            <a:ext cx="1420830" cy="811903"/>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9834" y="2894062"/>
            <a:ext cx="545035" cy="545035"/>
          </a:xfrm>
          <a:prstGeom prst="rect">
            <a:avLst/>
          </a:prstGeom>
        </p:spPr>
      </p:pic>
      <p:sp>
        <p:nvSpPr>
          <p:cNvPr id="25" name="Text Placeholder 6"/>
          <p:cNvSpPr txBox="1">
            <a:spLocks/>
          </p:cNvSpPr>
          <p:nvPr/>
        </p:nvSpPr>
        <p:spPr>
          <a:xfrm>
            <a:off x="8140762" y="2506942"/>
            <a:ext cx="3634295" cy="48351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Honor and prestige (marketability)</a:t>
            </a:r>
            <a:endParaRPr lang="en-US" sz="2000" dirty="0">
              <a:solidFill>
                <a:prstClr val="black"/>
              </a:solidFill>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3145" y="3795301"/>
            <a:ext cx="1423609" cy="865708"/>
          </a:xfrm>
          <a:prstGeom prst="rect">
            <a:avLst/>
          </a:prstGeom>
        </p:spPr>
      </p:pic>
      <p:sp>
        <p:nvSpPr>
          <p:cNvPr id="27" name="Text Placeholder 6"/>
          <p:cNvSpPr txBox="1">
            <a:spLocks/>
          </p:cNvSpPr>
          <p:nvPr/>
        </p:nvSpPr>
        <p:spPr>
          <a:xfrm>
            <a:off x="8140762" y="4053411"/>
            <a:ext cx="3257987" cy="483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Professional Development </a:t>
            </a:r>
            <a:endParaRPr lang="en-US" sz="2000" dirty="0">
              <a:solidFill>
                <a:prstClr val="black"/>
              </a:solidFill>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116" y="5339227"/>
            <a:ext cx="729689" cy="707907"/>
          </a:xfrm>
          <a:prstGeom prst="rect">
            <a:avLst/>
          </a:prstGeom>
        </p:spPr>
      </p:pic>
      <p:sp>
        <p:nvSpPr>
          <p:cNvPr id="29" name="Text Placeholder 6"/>
          <p:cNvSpPr txBox="1">
            <a:spLocks/>
          </p:cNvSpPr>
          <p:nvPr/>
        </p:nvSpPr>
        <p:spPr>
          <a:xfrm>
            <a:off x="1837638" y="5482205"/>
            <a:ext cx="9611014" cy="4835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dirty="0" smtClean="0">
                <a:solidFill>
                  <a:prstClr val="black"/>
                </a:solidFill>
              </a:rPr>
              <a:t>*Equipment/labs/computers   *networking     *careers in academia/industry/</a:t>
            </a:r>
            <a:r>
              <a:rPr lang="en-US" sz="2000" dirty="0" err="1" smtClean="0">
                <a:solidFill>
                  <a:prstClr val="black"/>
                </a:solidFill>
              </a:rPr>
              <a:t>gov</a:t>
            </a:r>
            <a:r>
              <a:rPr lang="en-US" sz="2000" dirty="0">
                <a:solidFill>
                  <a:prstClr val="black"/>
                </a:solidFill>
              </a:rPr>
              <a:t> </a:t>
            </a:r>
            <a:r>
              <a:rPr lang="en-US" sz="2000" dirty="0" smtClean="0">
                <a:solidFill>
                  <a:prstClr val="black"/>
                </a:solidFill>
              </a:rPr>
              <a:t>  *more publications/grants</a:t>
            </a:r>
            <a:endParaRPr lang="en-US" sz="2000" dirty="0">
              <a:solidFill>
                <a:prstClr val="black"/>
              </a:solidFill>
            </a:endParaRPr>
          </a:p>
        </p:txBody>
      </p:sp>
      <p:sp>
        <p:nvSpPr>
          <p:cNvPr id="30"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17" name="Text Placeholder 6"/>
          <p:cNvSpPr txBox="1">
            <a:spLocks/>
          </p:cNvSpPr>
          <p:nvPr/>
        </p:nvSpPr>
        <p:spPr>
          <a:xfrm>
            <a:off x="8457616" y="4536926"/>
            <a:ext cx="2403041" cy="2854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1400" dirty="0" smtClean="0">
                <a:solidFill>
                  <a:prstClr val="black"/>
                </a:solidFill>
              </a:rPr>
              <a:t>Find Funding </a:t>
            </a:r>
            <a:endParaRPr lang="en-US" sz="1400" dirty="0">
              <a:solidFill>
                <a:prstClr val="black"/>
              </a:solidFill>
            </a:endParaRPr>
          </a:p>
        </p:txBody>
      </p:sp>
      <p:sp>
        <p:nvSpPr>
          <p:cNvPr id="19" name="Text Placeholder 6"/>
          <p:cNvSpPr txBox="1">
            <a:spLocks/>
          </p:cNvSpPr>
          <p:nvPr/>
        </p:nvSpPr>
        <p:spPr>
          <a:xfrm>
            <a:off x="8457615" y="4822331"/>
            <a:ext cx="2403041" cy="2854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1400" dirty="0" smtClean="0">
                <a:solidFill>
                  <a:prstClr val="black"/>
                </a:solidFill>
              </a:rPr>
              <a:t>Application Packages</a:t>
            </a:r>
            <a:endParaRPr lang="en-US" sz="1400" dirty="0">
              <a:solidFill>
                <a:prstClr val="black"/>
              </a:solidFill>
            </a:endParaRPr>
          </a:p>
        </p:txBody>
      </p:sp>
    </p:spTree>
    <p:extLst>
      <p:ext uri="{BB962C8B-B14F-4D97-AF65-F5344CB8AC3E}">
        <p14:creationId xmlns:p14="http://schemas.microsoft.com/office/powerpoint/2010/main" val="8665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p:bldP spid="27" grpId="0"/>
      <p:bldP spid="29"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Overview</a:t>
            </a:r>
            <a:endParaRPr lang="en-US" i="1" dirty="0">
              <a:solidFill>
                <a:schemeClr val="tx1"/>
              </a:solidFill>
            </a:endParaRPr>
          </a:p>
        </p:txBody>
      </p:sp>
      <p:sp>
        <p:nvSpPr>
          <p:cNvPr id="19" name="Text Placeholder 6"/>
          <p:cNvSpPr txBox="1">
            <a:spLocks/>
          </p:cNvSpPr>
          <p:nvPr/>
        </p:nvSpPr>
        <p:spPr>
          <a:xfrm>
            <a:off x="3242047" y="983411"/>
            <a:ext cx="3883372" cy="67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 How do I apply?</a:t>
            </a:r>
            <a:endParaRPr lang="en-US" sz="2000"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742" y="788071"/>
            <a:ext cx="1090845" cy="1386080"/>
          </a:xfrm>
          <a:prstGeom prst="rect">
            <a:avLst/>
          </a:prstGeom>
        </p:spPr>
      </p:pic>
      <p:sp>
        <p:nvSpPr>
          <p:cNvPr id="16" name="Content Placeholder 3"/>
          <p:cNvSpPr txBox="1">
            <a:spLocks/>
          </p:cNvSpPr>
          <p:nvPr/>
        </p:nvSpPr>
        <p:spPr>
          <a:xfrm>
            <a:off x="3766300" y="1658774"/>
            <a:ext cx="444003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FIND A PROGRAM</a:t>
            </a:r>
          </a:p>
          <a:p>
            <a:r>
              <a:rPr lang="en-US" dirty="0" smtClean="0"/>
              <a:t>Register in system</a:t>
            </a:r>
          </a:p>
          <a:p>
            <a:r>
              <a:rPr lang="en-US" dirty="0" smtClean="0"/>
              <a:t>Provide documents</a:t>
            </a:r>
          </a:p>
          <a:p>
            <a:pPr lvl="1"/>
            <a:r>
              <a:rPr lang="en-US" dirty="0" smtClean="0"/>
              <a:t>Transcript</a:t>
            </a:r>
          </a:p>
          <a:p>
            <a:pPr lvl="1"/>
            <a:r>
              <a:rPr lang="en-US" dirty="0" smtClean="0"/>
              <a:t>C.V</a:t>
            </a:r>
          </a:p>
          <a:p>
            <a:r>
              <a:rPr lang="en-US" dirty="0" smtClean="0"/>
              <a:t>3 References</a:t>
            </a:r>
          </a:p>
          <a:p>
            <a:r>
              <a:rPr lang="en-US" dirty="0" smtClean="0"/>
              <a:t>Research Statement</a:t>
            </a:r>
          </a:p>
          <a:p>
            <a:r>
              <a:rPr lang="en-US" dirty="0" smtClean="0"/>
              <a:t>Personal Statement</a:t>
            </a:r>
          </a:p>
          <a:p>
            <a:r>
              <a:rPr lang="en-US" dirty="0" smtClean="0"/>
              <a:t>FOLLOW ALL DIRECTIONS</a:t>
            </a:r>
            <a:endParaRPr lang="en-US" dirty="0"/>
          </a:p>
        </p:txBody>
      </p:sp>
    </p:spTree>
    <p:extLst>
      <p:ext uri="{BB962C8B-B14F-4D97-AF65-F5344CB8AC3E}">
        <p14:creationId xmlns:p14="http://schemas.microsoft.com/office/powerpoint/2010/main" val="247850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Finding a program</a:t>
            </a:r>
            <a:endParaRPr lang="en-US" i="1" dirty="0">
              <a:solidFill>
                <a:schemeClr val="tx1"/>
              </a:solidFill>
            </a:endParaRPr>
          </a:p>
        </p:txBody>
      </p:sp>
      <p:sp>
        <p:nvSpPr>
          <p:cNvPr id="13" name="Text Placeholder 6"/>
          <p:cNvSpPr txBox="1">
            <a:spLocks/>
          </p:cNvSpPr>
          <p:nvPr/>
        </p:nvSpPr>
        <p:spPr>
          <a:xfrm>
            <a:off x="3508907" y="1001381"/>
            <a:ext cx="3857123" cy="560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sz="2400" kern="1200">
                <a:solidFill>
                  <a:schemeClr val="tx1"/>
                </a:solidFill>
                <a:latin typeface="+mn-lt"/>
                <a:ea typeface="+mn-ea"/>
                <a:cs typeface="+mn-cs"/>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solidFill>
                  <a:prstClr val="black"/>
                </a:solidFill>
              </a:rPr>
              <a:t> How do I know I qualify?</a:t>
            </a:r>
            <a:endParaRPr lang="en-US" sz="2000" dirty="0">
              <a:solidFill>
                <a:prstClr val="black"/>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423" y="813976"/>
            <a:ext cx="1047333" cy="1047333"/>
          </a:xfrm>
          <a:prstGeom prst="rect">
            <a:avLst/>
          </a:prstGeom>
        </p:spPr>
      </p:pic>
      <p:pic>
        <p:nvPicPr>
          <p:cNvPr id="20" name="Picture 19" descr="https://encrypted-tbn3.gstatic.com/images?q=tbn:ANd9GcQ9qY-JGi4tyxF5VZriS05okrLgYE3EYnFexFnPUOMIkUnanx68"/>
          <p:cNvPicPr/>
          <p:nvPr/>
        </p:nvPicPr>
        <p:blipFill>
          <a:blip r:embed="rId4" cstate="print"/>
          <a:srcRect/>
          <a:stretch>
            <a:fillRect/>
          </a:stretch>
        </p:blipFill>
        <p:spPr bwMode="auto">
          <a:xfrm>
            <a:off x="8766663" y="1191582"/>
            <a:ext cx="1115832" cy="1240832"/>
          </a:xfrm>
          <a:prstGeom prst="rect">
            <a:avLst/>
          </a:prstGeom>
          <a:noFill/>
          <a:ln w="9525">
            <a:noFill/>
            <a:miter lim="800000"/>
            <a:headEnd/>
            <a:tailEnd/>
          </a:ln>
        </p:spPr>
      </p:pic>
      <p:sp>
        <p:nvSpPr>
          <p:cNvPr id="21" name="Content Placeholder 5"/>
          <p:cNvSpPr txBox="1">
            <a:spLocks/>
          </p:cNvSpPr>
          <p:nvPr/>
        </p:nvSpPr>
        <p:spPr>
          <a:xfrm>
            <a:off x="1347718" y="2508887"/>
            <a:ext cx="8443472" cy="13581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u="sng" dirty="0" smtClean="0"/>
              <a:t>Disciplines</a:t>
            </a:r>
            <a:r>
              <a:rPr lang="en-US" sz="1800" dirty="0" smtClean="0"/>
              <a:t>:  Fifteen disciplines in Engineering and Science (such as cognitive, computer, mathematical, or life sciences)</a:t>
            </a:r>
          </a:p>
          <a:p>
            <a:pPr marL="457189" lvl="1" indent="0">
              <a:buFont typeface="Arial" panose="020B0604020202020204" pitchFamily="34" charset="0"/>
              <a:buNone/>
            </a:pPr>
            <a:endParaRPr lang="en-US" sz="1800" dirty="0" smtClean="0"/>
          </a:p>
          <a:p>
            <a:pPr lvl="1"/>
            <a:r>
              <a:rPr lang="en-US" sz="1800" u="sng" dirty="0" smtClean="0"/>
              <a:t>Award</a:t>
            </a:r>
            <a:r>
              <a:rPr lang="en-US" sz="1800" dirty="0" smtClean="0"/>
              <a:t>:  3-year fellowship with full tuition &amp; fees, $38,400 annual stipend; up to $1,200 annually for health insurance, plus opportunities for summer internships at DoD labs or test centers  </a:t>
            </a:r>
          </a:p>
          <a:p>
            <a:pPr lvl="1"/>
            <a:endParaRPr lang="en-US" sz="1800" dirty="0" smtClean="0"/>
          </a:p>
          <a:p>
            <a:pPr lvl="1"/>
            <a:r>
              <a:rPr lang="en-US" sz="1800" u="sng" dirty="0" smtClean="0"/>
              <a:t>Citizenship</a:t>
            </a:r>
            <a:r>
              <a:rPr lang="en-US" sz="1800" dirty="0" smtClean="0"/>
              <a:t>:  US Citizen or US National</a:t>
            </a:r>
          </a:p>
          <a:p>
            <a:pPr lvl="1"/>
            <a:endParaRPr lang="en-US" sz="1800" dirty="0" smtClean="0"/>
          </a:p>
          <a:p>
            <a:pPr lvl="1"/>
            <a:r>
              <a:rPr lang="en-US" sz="1800" u="sng" dirty="0" smtClean="0"/>
              <a:t>Academic Profile</a:t>
            </a:r>
            <a:r>
              <a:rPr lang="en-US" sz="1800" dirty="0" smtClean="0"/>
              <a:t>:  Graduating senior entering a PhD program </a:t>
            </a:r>
            <a:r>
              <a:rPr lang="en-US" sz="1800" i="1" dirty="0" smtClean="0"/>
              <a:t>or</a:t>
            </a:r>
            <a:r>
              <a:rPr lang="en-US" sz="1800" dirty="0" smtClean="0"/>
              <a:t> in the first year of PhD program                                                              </a:t>
            </a:r>
          </a:p>
          <a:p>
            <a:pPr lvl="1"/>
            <a:endParaRPr lang="en-US" sz="1800" dirty="0" smtClean="0">
              <a:solidFill>
                <a:srgbClr val="FF0000"/>
              </a:solidFill>
            </a:endParaRPr>
          </a:p>
          <a:p>
            <a:pPr lvl="1"/>
            <a:r>
              <a:rPr lang="en-US" sz="1800" b="1" i="1" dirty="0" smtClean="0">
                <a:solidFill>
                  <a:srgbClr val="FF0000"/>
                </a:solidFill>
              </a:rPr>
              <a:t>Application is open in September and due in December </a:t>
            </a:r>
            <a:endParaRPr lang="en-US" sz="1800" dirty="0">
              <a:solidFill>
                <a:srgbClr val="FF0000"/>
              </a:solidFill>
            </a:endParaRPr>
          </a:p>
        </p:txBody>
      </p:sp>
      <p:sp>
        <p:nvSpPr>
          <p:cNvPr id="22" name="Text Placeholder 4"/>
          <p:cNvSpPr>
            <a:spLocks noGrp="1"/>
          </p:cNvSpPr>
          <p:nvPr>
            <p:ph type="body" idx="4294967295"/>
          </p:nvPr>
        </p:nvSpPr>
        <p:spPr>
          <a:xfrm>
            <a:off x="1347718" y="1932615"/>
            <a:ext cx="8179502" cy="538035"/>
          </a:xfrm>
          <a:prstGeom prst="rect">
            <a:avLst/>
          </a:prstGeom>
        </p:spPr>
        <p:txBody>
          <a:bodyPr>
            <a:noAutofit/>
          </a:bodyPr>
          <a:lstStyle/>
          <a:p>
            <a:pPr marL="0" indent="0">
              <a:buNone/>
            </a:pPr>
            <a:r>
              <a:rPr lang="en-US" sz="1800" dirty="0"/>
              <a:t>National Defense Science &amp; Engineering Graduate Fellowship (NDSEG)</a:t>
            </a:r>
            <a:r>
              <a:rPr lang="en-US" dirty="0"/>
              <a:t>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0807" y="5170577"/>
            <a:ext cx="1146597" cy="764398"/>
          </a:xfrm>
          <a:prstGeom prst="rect">
            <a:avLst/>
          </a:prstGeom>
        </p:spPr>
      </p:pic>
      <p:sp>
        <p:nvSpPr>
          <p:cNvPr id="3" name="TextBox 2"/>
          <p:cNvSpPr txBox="1"/>
          <p:nvPr/>
        </p:nvSpPr>
        <p:spPr>
          <a:xfrm>
            <a:off x="600364" y="2728920"/>
            <a:ext cx="1010213" cy="369332"/>
          </a:xfrm>
          <a:prstGeom prst="rect">
            <a:avLst/>
          </a:prstGeom>
          <a:solidFill>
            <a:srgbClr val="FF0000"/>
          </a:solidFill>
          <a:ln>
            <a:solidFill>
              <a:srgbClr val="FF0000"/>
            </a:solidFill>
          </a:ln>
        </p:spPr>
        <p:txBody>
          <a:bodyPr wrap="none" rtlCol="0">
            <a:spAutoFit/>
          </a:bodyPr>
          <a:lstStyle/>
          <a:p>
            <a:r>
              <a:rPr lang="en-US" dirty="0" smtClean="0"/>
              <a:t>MISSION</a:t>
            </a:r>
            <a:endParaRPr lang="en-US" dirty="0"/>
          </a:p>
        </p:txBody>
      </p:sp>
      <p:sp>
        <p:nvSpPr>
          <p:cNvPr id="4" name="TextBox 3"/>
          <p:cNvSpPr txBox="1"/>
          <p:nvPr/>
        </p:nvSpPr>
        <p:spPr>
          <a:xfrm>
            <a:off x="9829462" y="3187963"/>
            <a:ext cx="1357942" cy="1200329"/>
          </a:xfrm>
          <a:prstGeom prst="rect">
            <a:avLst/>
          </a:prstGeom>
          <a:solidFill>
            <a:srgbClr val="FF0000"/>
          </a:solidFill>
        </p:spPr>
        <p:txBody>
          <a:bodyPr wrap="square" rtlCol="0">
            <a:spAutoFit/>
          </a:bodyPr>
          <a:lstStyle/>
          <a:p>
            <a:r>
              <a:rPr lang="en-US" dirty="0" smtClean="0"/>
              <a:t>amount</a:t>
            </a:r>
          </a:p>
          <a:p>
            <a:r>
              <a:rPr lang="en-US" dirty="0" smtClean="0"/>
              <a:t>waiver duration location</a:t>
            </a:r>
            <a:endParaRPr lang="en-US" dirty="0"/>
          </a:p>
        </p:txBody>
      </p:sp>
    </p:spTree>
    <p:extLst>
      <p:ext uri="{BB962C8B-B14F-4D97-AF65-F5344CB8AC3E}">
        <p14:creationId xmlns:p14="http://schemas.microsoft.com/office/powerpoint/2010/main" val="24842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Compelling Statements General Tips</a:t>
            </a:r>
            <a:endParaRPr lang="en-US" i="1" dirty="0">
              <a:solidFill>
                <a:schemeClr val="tx1"/>
              </a:solidFill>
            </a:endParaRPr>
          </a:p>
        </p:txBody>
      </p:sp>
      <p:sp>
        <p:nvSpPr>
          <p:cNvPr id="3" name="Rectangle 2"/>
          <p:cNvSpPr/>
          <p:nvPr/>
        </p:nvSpPr>
        <p:spPr>
          <a:xfrm>
            <a:off x="1162090" y="959005"/>
            <a:ext cx="8604343"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Write Compelling Statements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1081139" y="2536996"/>
            <a:ext cx="6773557"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Multiple Drafts</a:t>
            </a:r>
          </a:p>
        </p:txBody>
      </p:sp>
      <p:sp>
        <p:nvSpPr>
          <p:cNvPr id="2" name="Rectangle 1"/>
          <p:cNvSpPr/>
          <p:nvPr/>
        </p:nvSpPr>
        <p:spPr>
          <a:xfrm>
            <a:off x="3091555" y="1982334"/>
            <a:ext cx="5514858" cy="461665"/>
          </a:xfrm>
          <a:prstGeom prst="rect">
            <a:avLst/>
          </a:prstGeom>
          <a:noFill/>
        </p:spPr>
        <p:txBody>
          <a:bodyPr wrap="square" lIns="91440" tIns="45720" rIns="91440" bIns="45720">
            <a:spAutoFit/>
          </a:bodyPr>
          <a:lstStyle/>
          <a:p>
            <a:pPr algn="ctr"/>
            <a:r>
              <a:rPr lang="en-US" sz="2400" dirty="0" smtClean="0">
                <a:ln w="0"/>
                <a:effectLst>
                  <a:outerShdw blurRad="38100" dist="19050" dir="2700000" algn="tl" rotWithShape="0">
                    <a:schemeClr val="dk1">
                      <a:alpha val="40000"/>
                    </a:schemeClr>
                  </a:outerShdw>
                </a:effectLst>
              </a:rPr>
              <a:t>General Tips</a:t>
            </a:r>
            <a:endParaRPr lang="en-US" sz="2400" dirty="0">
              <a:ln w="0"/>
              <a:effectLst>
                <a:outerShdw blurRad="38100" dist="19050" dir="2700000" algn="tl" rotWithShape="0">
                  <a:schemeClr val="dk1">
                    <a:alpha val="40000"/>
                  </a:schemeClr>
                </a:outerShdw>
              </a:effectLst>
            </a:endParaRPr>
          </a:p>
        </p:txBody>
      </p:sp>
      <p:sp>
        <p:nvSpPr>
          <p:cNvPr id="6" name="TextBox 5"/>
          <p:cNvSpPr txBox="1"/>
          <p:nvPr/>
        </p:nvSpPr>
        <p:spPr>
          <a:xfrm>
            <a:off x="1081139" y="3143224"/>
            <a:ext cx="8271880"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Review by others: in your discipline – outside your discipline- fellowship advisor***</a:t>
            </a:r>
            <a:endParaRPr lang="en-US" dirty="0"/>
          </a:p>
        </p:txBody>
      </p:sp>
      <p:sp>
        <p:nvSpPr>
          <p:cNvPr id="8" name="TextBox 7"/>
          <p:cNvSpPr txBox="1"/>
          <p:nvPr/>
        </p:nvSpPr>
        <p:spPr>
          <a:xfrm>
            <a:off x="1081139" y="3744263"/>
            <a:ext cx="656006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Follow all directions: 100s eliminated for font/margin/page limits</a:t>
            </a:r>
            <a:endParaRPr lang="en-US" dirty="0"/>
          </a:p>
        </p:txBody>
      </p:sp>
      <p:sp>
        <p:nvSpPr>
          <p:cNvPr id="9" name="TextBox 8"/>
          <p:cNvSpPr txBox="1"/>
          <p:nvPr/>
        </p:nvSpPr>
        <p:spPr>
          <a:xfrm>
            <a:off x="1081139" y="4345302"/>
            <a:ext cx="3405228"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Writing for Fellowships Module</a:t>
            </a:r>
          </a:p>
          <a:p>
            <a:r>
              <a:rPr lang="en-US" dirty="0"/>
              <a:t>	</a:t>
            </a:r>
          </a:p>
        </p:txBody>
      </p:sp>
    </p:spTree>
    <p:extLst>
      <p:ext uri="{BB962C8B-B14F-4D97-AF65-F5344CB8AC3E}">
        <p14:creationId xmlns:p14="http://schemas.microsoft.com/office/powerpoint/2010/main" val="53326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Research Statements</a:t>
            </a:r>
            <a:endParaRPr lang="en-US" i="1" dirty="0">
              <a:solidFill>
                <a:schemeClr val="tx1"/>
              </a:solidFill>
            </a:endParaRPr>
          </a:p>
        </p:txBody>
      </p:sp>
      <p:sp>
        <p:nvSpPr>
          <p:cNvPr id="3" name="Rectangle 2"/>
          <p:cNvSpPr/>
          <p:nvPr/>
        </p:nvSpPr>
        <p:spPr>
          <a:xfrm>
            <a:off x="388252" y="803154"/>
            <a:ext cx="11352788"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Write Compelling Research Statements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1384909" y="2235391"/>
            <a:ext cx="876624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Know the mission of the </a:t>
            </a:r>
            <a:r>
              <a:rPr lang="en-US" u="sng" dirty="0" smtClean="0">
                <a:solidFill>
                  <a:srgbClr val="FF0000"/>
                </a:solidFill>
              </a:rPr>
              <a:t>organization</a:t>
            </a:r>
            <a:r>
              <a:rPr lang="en-US" dirty="0" smtClean="0"/>
              <a:t>. All statements should be written in that context.</a:t>
            </a:r>
          </a:p>
          <a:p>
            <a:endParaRPr lang="en-US" dirty="0" smtClean="0"/>
          </a:p>
          <a:p>
            <a:pPr marL="285750" indent="-285750">
              <a:buFont typeface="Arial" panose="020B0604020202020204" pitchFamily="34" charset="0"/>
              <a:buChar char="•"/>
            </a:pPr>
            <a:r>
              <a:rPr lang="en-US" dirty="0" smtClean="0"/>
              <a:t>Structure for RESEARCH statement:</a:t>
            </a:r>
          </a:p>
          <a:p>
            <a:pPr marL="742950" lvl="1" indent="-285750">
              <a:buFont typeface="Arial" panose="020B0604020202020204" pitchFamily="34" charset="0"/>
              <a:buChar char="•"/>
            </a:pPr>
            <a:endParaRPr lang="en-US" dirty="0"/>
          </a:p>
        </p:txBody>
      </p:sp>
      <p:sp>
        <p:nvSpPr>
          <p:cNvPr id="6" name="Rectangle 5"/>
          <p:cNvSpPr/>
          <p:nvPr/>
        </p:nvSpPr>
        <p:spPr>
          <a:xfrm>
            <a:off x="3091554" y="1712491"/>
            <a:ext cx="5514858" cy="461665"/>
          </a:xfrm>
          <a:prstGeom prst="rect">
            <a:avLst/>
          </a:prstGeom>
          <a:noFill/>
        </p:spPr>
        <p:txBody>
          <a:bodyPr wrap="square" lIns="91440" tIns="45720" rIns="91440" bIns="45720">
            <a:spAutoFit/>
          </a:bodyPr>
          <a:lstStyle/>
          <a:p>
            <a:pPr algn="ctr"/>
            <a:r>
              <a:rPr lang="en-US" sz="2400" dirty="0" smtClean="0">
                <a:ln w="0"/>
                <a:effectLst>
                  <a:outerShdw blurRad="38100" dist="19050" dir="2700000" algn="tl" rotWithShape="0">
                    <a:schemeClr val="dk1">
                      <a:alpha val="40000"/>
                    </a:schemeClr>
                  </a:outerShdw>
                </a:effectLst>
              </a:rPr>
              <a:t>Approach to Content</a:t>
            </a:r>
            <a:endParaRPr lang="en-US" sz="2400" dirty="0">
              <a:ln w="0"/>
              <a:effectLst>
                <a:outerShdw blurRad="38100" dist="19050" dir="2700000" algn="tl" rotWithShape="0">
                  <a:schemeClr val="dk1">
                    <a:alpha val="40000"/>
                  </a:schemeClr>
                </a:outerShdw>
              </a:effectLst>
            </a:endParaRPr>
          </a:p>
        </p:txBody>
      </p:sp>
      <p:sp>
        <p:nvSpPr>
          <p:cNvPr id="7" name="TextBox 6"/>
          <p:cNvSpPr txBox="1"/>
          <p:nvPr/>
        </p:nvSpPr>
        <p:spPr>
          <a:xfrm>
            <a:off x="1863838" y="3174979"/>
            <a:ext cx="3536132" cy="400110"/>
          </a:xfrm>
          <a:prstGeom prst="rect">
            <a:avLst/>
          </a:prstGeom>
          <a:noFill/>
        </p:spPr>
        <p:txBody>
          <a:bodyPr wrap="square" rtlCol="0">
            <a:spAutoFit/>
          </a:bodyPr>
          <a:lstStyle/>
          <a:p>
            <a:pPr algn="ctr"/>
            <a:r>
              <a:rPr lang="en-US" sz="2000" dirty="0" smtClean="0"/>
              <a:t>Global or universal idea</a:t>
            </a:r>
          </a:p>
        </p:txBody>
      </p:sp>
      <p:sp>
        <p:nvSpPr>
          <p:cNvPr id="8" name="TextBox 7"/>
          <p:cNvSpPr txBox="1"/>
          <p:nvPr/>
        </p:nvSpPr>
        <p:spPr>
          <a:xfrm>
            <a:off x="1863838" y="3566445"/>
            <a:ext cx="3536132" cy="400110"/>
          </a:xfrm>
          <a:prstGeom prst="rect">
            <a:avLst/>
          </a:prstGeom>
          <a:noFill/>
        </p:spPr>
        <p:txBody>
          <a:bodyPr wrap="square" rtlCol="0">
            <a:spAutoFit/>
          </a:bodyPr>
          <a:lstStyle/>
          <a:p>
            <a:pPr algn="ctr"/>
            <a:r>
              <a:rPr lang="en-US" sz="2000" dirty="0" smtClean="0"/>
              <a:t>Knowledge Gap</a:t>
            </a:r>
          </a:p>
        </p:txBody>
      </p:sp>
      <p:sp>
        <p:nvSpPr>
          <p:cNvPr id="9" name="TextBox 8"/>
          <p:cNvSpPr txBox="1"/>
          <p:nvPr/>
        </p:nvSpPr>
        <p:spPr>
          <a:xfrm>
            <a:off x="1863838" y="4031917"/>
            <a:ext cx="3536132" cy="400110"/>
          </a:xfrm>
          <a:prstGeom prst="rect">
            <a:avLst/>
          </a:prstGeom>
          <a:noFill/>
        </p:spPr>
        <p:txBody>
          <a:bodyPr wrap="square" rtlCol="0">
            <a:spAutoFit/>
          </a:bodyPr>
          <a:lstStyle/>
          <a:p>
            <a:pPr algn="ctr"/>
            <a:r>
              <a:rPr lang="en-US" sz="2000" dirty="0" smtClean="0"/>
              <a:t>Hypothesis</a:t>
            </a:r>
          </a:p>
        </p:txBody>
      </p:sp>
      <p:sp>
        <p:nvSpPr>
          <p:cNvPr id="10" name="TextBox 9"/>
          <p:cNvSpPr txBox="1"/>
          <p:nvPr/>
        </p:nvSpPr>
        <p:spPr>
          <a:xfrm>
            <a:off x="1863838" y="4465208"/>
            <a:ext cx="3536132" cy="400110"/>
          </a:xfrm>
          <a:prstGeom prst="rect">
            <a:avLst/>
          </a:prstGeom>
          <a:noFill/>
        </p:spPr>
        <p:txBody>
          <a:bodyPr wrap="square" rtlCol="0">
            <a:spAutoFit/>
          </a:bodyPr>
          <a:lstStyle/>
          <a:p>
            <a:pPr algn="ctr"/>
            <a:r>
              <a:rPr lang="en-US" sz="2000" dirty="0" smtClean="0"/>
              <a:t>Approach</a:t>
            </a:r>
          </a:p>
        </p:txBody>
      </p:sp>
      <p:sp>
        <p:nvSpPr>
          <p:cNvPr id="11" name="TextBox 10"/>
          <p:cNvSpPr txBox="1"/>
          <p:nvPr/>
        </p:nvSpPr>
        <p:spPr>
          <a:xfrm>
            <a:off x="1863838" y="4922191"/>
            <a:ext cx="3536132" cy="400110"/>
          </a:xfrm>
          <a:prstGeom prst="rect">
            <a:avLst/>
          </a:prstGeom>
          <a:noFill/>
        </p:spPr>
        <p:txBody>
          <a:bodyPr wrap="square" rtlCol="0">
            <a:spAutoFit/>
          </a:bodyPr>
          <a:lstStyle/>
          <a:p>
            <a:pPr algn="ctr"/>
            <a:r>
              <a:rPr lang="en-US" sz="2000" dirty="0" smtClean="0"/>
              <a:t>Expected Results</a:t>
            </a:r>
          </a:p>
        </p:txBody>
      </p:sp>
      <p:sp>
        <p:nvSpPr>
          <p:cNvPr id="12" name="TextBox 11"/>
          <p:cNvSpPr txBox="1"/>
          <p:nvPr/>
        </p:nvSpPr>
        <p:spPr>
          <a:xfrm>
            <a:off x="1863838" y="5416786"/>
            <a:ext cx="3536132" cy="400110"/>
          </a:xfrm>
          <a:prstGeom prst="rect">
            <a:avLst/>
          </a:prstGeom>
          <a:noFill/>
        </p:spPr>
        <p:txBody>
          <a:bodyPr wrap="square" rtlCol="0">
            <a:spAutoFit/>
          </a:bodyPr>
          <a:lstStyle/>
          <a:p>
            <a:pPr algn="ctr"/>
            <a:r>
              <a:rPr lang="en-US" sz="2000" dirty="0" smtClean="0"/>
              <a:t>Local/immediate Impact</a:t>
            </a:r>
          </a:p>
        </p:txBody>
      </p:sp>
      <p:sp>
        <p:nvSpPr>
          <p:cNvPr id="13" name="TextBox 12"/>
          <p:cNvSpPr txBox="1"/>
          <p:nvPr/>
        </p:nvSpPr>
        <p:spPr>
          <a:xfrm>
            <a:off x="1863838" y="5896415"/>
            <a:ext cx="3536132" cy="400110"/>
          </a:xfrm>
          <a:prstGeom prst="rect">
            <a:avLst/>
          </a:prstGeom>
          <a:noFill/>
        </p:spPr>
        <p:txBody>
          <a:bodyPr wrap="square" rtlCol="0">
            <a:spAutoFit/>
          </a:bodyPr>
          <a:lstStyle/>
          <a:p>
            <a:pPr algn="ctr"/>
            <a:r>
              <a:rPr lang="en-US" sz="2000" dirty="0" smtClean="0"/>
              <a:t>Broader/Global  Applicability</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013" y="3299085"/>
            <a:ext cx="1133099" cy="182316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445" y="4785491"/>
            <a:ext cx="1981200" cy="624840"/>
          </a:xfrm>
          <a:prstGeom prst="rect">
            <a:avLst/>
          </a:prstGeom>
        </p:spPr>
      </p:pic>
    </p:spTree>
    <p:extLst>
      <p:ext uri="{BB962C8B-B14F-4D97-AF65-F5344CB8AC3E}">
        <p14:creationId xmlns:p14="http://schemas.microsoft.com/office/powerpoint/2010/main" val="74314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prstGeom prst="rect">
            <a:avLst/>
          </a:prstGeom>
        </p:spPr>
        <p:txBody>
          <a:bodyPr/>
          <a:lstStyle/>
          <a:p>
            <a:r>
              <a:rPr lang="en-US" dirty="0" smtClean="0">
                <a:solidFill>
                  <a:schemeClr val="tx1"/>
                </a:solidFill>
              </a:rPr>
              <a:t>External Funding – </a:t>
            </a:r>
            <a:r>
              <a:rPr lang="en-US" i="1" dirty="0" smtClean="0">
                <a:solidFill>
                  <a:schemeClr val="tx1"/>
                </a:solidFill>
              </a:rPr>
              <a:t>Personal Statement: They are NOT funding a person, they are funding an outcome!</a:t>
            </a:r>
            <a:endParaRPr lang="en-US" i="1" dirty="0">
              <a:solidFill>
                <a:schemeClr val="tx1"/>
              </a:solidFill>
            </a:endParaRPr>
          </a:p>
        </p:txBody>
      </p:sp>
      <p:sp>
        <p:nvSpPr>
          <p:cNvPr id="3" name="Rectangle 2"/>
          <p:cNvSpPr/>
          <p:nvPr/>
        </p:nvSpPr>
        <p:spPr>
          <a:xfrm>
            <a:off x="299222" y="786262"/>
            <a:ext cx="11236089" cy="923330"/>
          </a:xfrm>
          <a:prstGeom prst="rect">
            <a:avLst/>
          </a:prstGeom>
          <a:noFill/>
        </p:spPr>
        <p:txBody>
          <a:bodyPr wrap="none" lIns="91440" tIns="45720" rIns="91440" bIns="45720">
            <a:spAutoFit/>
          </a:bodyPr>
          <a:lstStyle/>
          <a:p>
            <a:pPr algn="ctr"/>
            <a:r>
              <a:rPr lang="en-US" sz="5400" b="1" dirty="0" smtClean="0">
                <a:ln w="13462">
                  <a:solidFill>
                    <a:prstClr val="white"/>
                  </a:solidFill>
                  <a:prstDash val="solid"/>
                </a:ln>
                <a:solidFill>
                  <a:prstClr val="black">
                    <a:lumMod val="85000"/>
                    <a:lumOff val="15000"/>
                  </a:prstClr>
                </a:solidFill>
                <a:effectLst>
                  <a:outerShdw dist="38100" dir="2700000" algn="bl" rotWithShape="0">
                    <a:srgbClr val="4472C4"/>
                  </a:outerShdw>
                </a:effectLst>
              </a:rPr>
              <a:t>Write Compelling Personal Statements</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7" name="TextBox 6"/>
          <p:cNvSpPr txBox="1"/>
          <p:nvPr/>
        </p:nvSpPr>
        <p:spPr>
          <a:xfrm>
            <a:off x="10125057" y="4498461"/>
            <a:ext cx="2030246" cy="1477328"/>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prstClr val="black"/>
                </a:solidFill>
              </a:rPr>
              <a:t>Examples are posted on Alex Hunter Lang and Mallory Ladd’s web sites.</a:t>
            </a:r>
            <a:endParaRPr lang="en-US" dirty="0">
              <a:solidFill>
                <a:prstClr val="black"/>
              </a:solidFill>
            </a:endParaRPr>
          </a:p>
        </p:txBody>
      </p:sp>
      <p:sp>
        <p:nvSpPr>
          <p:cNvPr id="8" name="TextBox 7"/>
          <p:cNvSpPr txBox="1"/>
          <p:nvPr/>
        </p:nvSpPr>
        <p:spPr>
          <a:xfrm>
            <a:off x="897109" y="3943590"/>
            <a:ext cx="8923148"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prstClr val="black"/>
                </a:solidFill>
              </a:rPr>
              <a:t>NARRATIVE: Tell a story; paint a picture with YOU demonstrating what they are looking for.</a:t>
            </a:r>
          </a:p>
          <a:p>
            <a:r>
              <a:rPr lang="en-US" dirty="0" smtClean="0">
                <a:solidFill>
                  <a:prstClr val="black"/>
                </a:solidFill>
              </a:rPr>
              <a:t>	Motivations</a:t>
            </a:r>
          </a:p>
          <a:p>
            <a:r>
              <a:rPr lang="en-US" dirty="0">
                <a:solidFill>
                  <a:prstClr val="black"/>
                </a:solidFill>
              </a:rPr>
              <a:t>	</a:t>
            </a:r>
            <a:r>
              <a:rPr lang="en-US" dirty="0" smtClean="0">
                <a:solidFill>
                  <a:prstClr val="black"/>
                </a:solidFill>
              </a:rPr>
              <a:t>lessons learned</a:t>
            </a:r>
          </a:p>
          <a:p>
            <a:r>
              <a:rPr lang="en-US" dirty="0">
                <a:solidFill>
                  <a:prstClr val="black"/>
                </a:solidFill>
              </a:rPr>
              <a:t>	</a:t>
            </a:r>
            <a:r>
              <a:rPr lang="en-US" dirty="0" smtClean="0">
                <a:solidFill>
                  <a:prstClr val="black"/>
                </a:solidFill>
              </a:rPr>
              <a:t>obstacles overcome</a:t>
            </a:r>
            <a:endParaRPr lang="en-US" dirty="0">
              <a:solidFill>
                <a:prstClr val="black"/>
              </a:solidFill>
            </a:endParaRPr>
          </a:p>
        </p:txBody>
      </p:sp>
      <p:sp>
        <p:nvSpPr>
          <p:cNvPr id="9" name="TextBox 8"/>
          <p:cNvSpPr txBox="1"/>
          <p:nvPr/>
        </p:nvSpPr>
        <p:spPr>
          <a:xfrm>
            <a:off x="897109" y="5791123"/>
            <a:ext cx="6748642"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prstClr val="black"/>
                </a:solidFill>
              </a:rPr>
              <a:t>NOT: childhood stories unless relevant to skills/attributes they seek</a:t>
            </a:r>
            <a:endParaRPr lang="en-US" dirty="0">
              <a:solidFill>
                <a:prstClr val="black"/>
              </a:solidFill>
            </a:endParaRPr>
          </a:p>
        </p:txBody>
      </p:sp>
      <p:sp>
        <p:nvSpPr>
          <p:cNvPr id="10" name="TextBox 9"/>
          <p:cNvSpPr txBox="1"/>
          <p:nvPr/>
        </p:nvSpPr>
        <p:spPr>
          <a:xfrm>
            <a:off x="897109" y="5282855"/>
            <a:ext cx="5679888"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prstClr val="black"/>
                </a:solidFill>
              </a:rPr>
              <a:t>Not: list of accomplishments – paragraph version of C.V.</a:t>
            </a:r>
            <a:endParaRPr lang="en-US" dirty="0">
              <a:solidFill>
                <a:prstClr val="black"/>
              </a:solidFill>
            </a:endParaRPr>
          </a:p>
        </p:txBody>
      </p:sp>
      <p:sp>
        <p:nvSpPr>
          <p:cNvPr id="6" name="TextBox 5"/>
          <p:cNvSpPr txBox="1"/>
          <p:nvPr/>
        </p:nvSpPr>
        <p:spPr>
          <a:xfrm>
            <a:off x="897109" y="2375451"/>
            <a:ext cx="6309932"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  </a:t>
            </a:r>
            <a:r>
              <a:rPr lang="en-US" dirty="0"/>
              <a:t>What QUALITIES and ATTRIBUTES is this program looking for?</a:t>
            </a:r>
          </a:p>
          <a:p>
            <a:pPr lvl="0"/>
            <a:r>
              <a:rPr lang="en-US" dirty="0" smtClean="0"/>
              <a:t>	Inquisitive</a:t>
            </a:r>
            <a:endParaRPr lang="en-US" dirty="0"/>
          </a:p>
          <a:p>
            <a:pPr lvl="0"/>
            <a:r>
              <a:rPr lang="en-US" dirty="0" smtClean="0"/>
              <a:t>	Communicator/Teacher</a:t>
            </a:r>
            <a:endParaRPr lang="en-US" dirty="0"/>
          </a:p>
          <a:p>
            <a:pPr lvl="0"/>
            <a:r>
              <a:rPr lang="en-US" dirty="0" smtClean="0"/>
              <a:t>	Advocate</a:t>
            </a:r>
            <a:endParaRPr lang="en-US" dirty="0"/>
          </a:p>
          <a:p>
            <a:r>
              <a:rPr lang="en-US" dirty="0" smtClean="0"/>
              <a:t>	Innovator </a:t>
            </a:r>
            <a:endParaRPr lang="en-US" dirty="0"/>
          </a:p>
        </p:txBody>
      </p:sp>
      <p:sp>
        <p:nvSpPr>
          <p:cNvPr id="12" name="Rectangle 11"/>
          <p:cNvSpPr/>
          <p:nvPr/>
        </p:nvSpPr>
        <p:spPr>
          <a:xfrm rot="10800000" flipV="1">
            <a:off x="1034473" y="1614158"/>
            <a:ext cx="9224877" cy="584775"/>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 you are the </a:t>
            </a:r>
            <a:r>
              <a:rPr lang="en-US"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PERSON</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to complete this </a:t>
            </a:r>
            <a:r>
              <a:rPr lang="en-US"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MISSION</a:t>
            </a:r>
            <a:endParaRPr lang="en-US" sz="3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020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solidFill>
                  <a:schemeClr val="tx1"/>
                </a:solidFill>
              </a:rPr>
              <a:t>Blooms Taxonomy</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616883" y="1104182"/>
            <a:ext cx="10661981" cy="4684143"/>
          </a:xfrm>
          <a:prstGeom prst="rect">
            <a:avLst/>
          </a:prstGeom>
        </p:spPr>
      </p:pic>
    </p:spTree>
    <p:extLst>
      <p:ext uri="{BB962C8B-B14F-4D97-AF65-F5344CB8AC3E}">
        <p14:creationId xmlns:p14="http://schemas.microsoft.com/office/powerpoint/2010/main" val="749675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2015TemplateColors">
      <a:dk1>
        <a:sysClr val="windowText" lastClr="000000"/>
      </a:dk1>
      <a:lt1>
        <a:sysClr val="window" lastClr="FFFFFF"/>
      </a:lt1>
      <a:dk2>
        <a:srgbClr val="323232"/>
      </a:dk2>
      <a:lt2>
        <a:srgbClr val="EEECE1"/>
      </a:lt2>
      <a:accent1>
        <a:srgbClr val="D00016"/>
      </a:accent1>
      <a:accent2>
        <a:srgbClr val="32323C"/>
      </a:accent2>
      <a:accent3>
        <a:srgbClr val="B9B5AD"/>
      </a:accent3>
      <a:accent4>
        <a:srgbClr val="325A9C"/>
      </a:accent4>
      <a:accent5>
        <a:srgbClr val="EFE793"/>
      </a:accent5>
      <a:accent6>
        <a:srgbClr val="2F3C6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1249</Words>
  <Application>Microsoft Office PowerPoint</Application>
  <PresentationFormat>Widescreen</PresentationFormat>
  <Paragraphs>260</Paragraphs>
  <Slides>22</Slides>
  <Notes>21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22</vt:i4>
      </vt:variant>
    </vt:vector>
  </HeadingPairs>
  <TitlesOfParts>
    <vt:vector size="34" baseType="lpstr">
      <vt:lpstr>Arial</vt:lpstr>
      <vt:lpstr>Calibri</vt:lpstr>
      <vt:lpstr>Calibri Light</vt:lpstr>
      <vt:lpstr>Century Gothic</vt:lpstr>
      <vt:lpstr>Times New Roman</vt:lpstr>
      <vt:lpstr>Wingdings</vt:lpstr>
      <vt:lpstr>Office Theme</vt:lpstr>
      <vt:lpstr>1_Office Theme</vt:lpstr>
      <vt:lpstr>2_Office Theme</vt:lpstr>
      <vt:lpstr>3_Office Theme</vt:lpstr>
      <vt:lpstr>4_Office Theme</vt:lpstr>
      <vt:lpstr>6_Office Theme</vt:lpstr>
      <vt:lpstr>Introduction to   External Funding Support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&amp; Greet:   External Funding Support</dc:title>
  <dc:creator>Madigan, Elizabeth A</dc:creator>
  <cp:lastModifiedBy>Madigan, Elizabeth A</cp:lastModifiedBy>
  <cp:revision>82</cp:revision>
  <dcterms:created xsi:type="dcterms:W3CDTF">2020-08-18T14:42:21Z</dcterms:created>
  <dcterms:modified xsi:type="dcterms:W3CDTF">2021-02-23T15:47:25Z</dcterms:modified>
</cp:coreProperties>
</file>